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handoutMasterIdLst>
    <p:handoutMasterId r:id="rId118"/>
  </p:handoutMasterIdLst>
  <p:sldIdLst>
    <p:sldId id="3729" r:id="rId2"/>
    <p:sldId id="2859" r:id="rId3"/>
    <p:sldId id="3295" r:id="rId4"/>
    <p:sldId id="3977" r:id="rId5"/>
    <p:sldId id="3978" r:id="rId6"/>
    <p:sldId id="3979" r:id="rId7"/>
    <p:sldId id="3980" r:id="rId8"/>
    <p:sldId id="3981" r:id="rId9"/>
    <p:sldId id="3982" r:id="rId10"/>
    <p:sldId id="3983" r:id="rId11"/>
    <p:sldId id="3984" r:id="rId12"/>
    <p:sldId id="3985" r:id="rId13"/>
    <p:sldId id="3986" r:id="rId14"/>
    <p:sldId id="3987" r:id="rId15"/>
    <p:sldId id="3988" r:id="rId16"/>
    <p:sldId id="3989" r:id="rId17"/>
    <p:sldId id="3990" r:id="rId18"/>
    <p:sldId id="3991" r:id="rId19"/>
    <p:sldId id="3992" r:id="rId20"/>
    <p:sldId id="3993" r:id="rId21"/>
    <p:sldId id="3994" r:id="rId22"/>
    <p:sldId id="3995" r:id="rId23"/>
    <p:sldId id="3996" r:id="rId24"/>
    <p:sldId id="3997" r:id="rId25"/>
    <p:sldId id="3998" r:id="rId26"/>
    <p:sldId id="3999" r:id="rId27"/>
    <p:sldId id="4000" r:id="rId28"/>
    <p:sldId id="4001" r:id="rId29"/>
    <p:sldId id="4002" r:id="rId30"/>
    <p:sldId id="4003" r:id="rId31"/>
    <p:sldId id="4004" r:id="rId32"/>
    <p:sldId id="4005" r:id="rId33"/>
    <p:sldId id="4006" r:id="rId34"/>
    <p:sldId id="4007" r:id="rId35"/>
    <p:sldId id="4008" r:id="rId36"/>
    <p:sldId id="4009" r:id="rId37"/>
    <p:sldId id="4010" r:id="rId38"/>
    <p:sldId id="4011" r:id="rId39"/>
    <p:sldId id="4012" r:id="rId40"/>
    <p:sldId id="4013" r:id="rId41"/>
    <p:sldId id="4014" r:id="rId42"/>
    <p:sldId id="4015" r:id="rId43"/>
    <p:sldId id="4016" r:id="rId44"/>
    <p:sldId id="4017" r:id="rId45"/>
    <p:sldId id="4018" r:id="rId46"/>
    <p:sldId id="4019" r:id="rId47"/>
    <p:sldId id="4020" r:id="rId48"/>
    <p:sldId id="4021" r:id="rId49"/>
    <p:sldId id="4022" r:id="rId50"/>
    <p:sldId id="4023" r:id="rId51"/>
    <p:sldId id="4024" r:id="rId52"/>
    <p:sldId id="4025" r:id="rId53"/>
    <p:sldId id="4026" r:id="rId54"/>
    <p:sldId id="4028" r:id="rId55"/>
    <p:sldId id="4029" r:id="rId56"/>
    <p:sldId id="2685" r:id="rId57"/>
    <p:sldId id="2755" r:id="rId58"/>
    <p:sldId id="2691" r:id="rId59"/>
    <p:sldId id="2692" r:id="rId60"/>
    <p:sldId id="2693" r:id="rId61"/>
    <p:sldId id="2694" r:id="rId62"/>
    <p:sldId id="2695" r:id="rId63"/>
    <p:sldId id="2698" r:id="rId64"/>
    <p:sldId id="2699" r:id="rId65"/>
    <p:sldId id="2700" r:id="rId66"/>
    <p:sldId id="2701" r:id="rId67"/>
    <p:sldId id="2703" r:id="rId68"/>
    <p:sldId id="2704" r:id="rId69"/>
    <p:sldId id="2705" r:id="rId70"/>
    <p:sldId id="2706" r:id="rId71"/>
    <p:sldId id="2707" r:id="rId72"/>
    <p:sldId id="2708" r:id="rId73"/>
    <p:sldId id="2710" r:id="rId74"/>
    <p:sldId id="2711" r:id="rId75"/>
    <p:sldId id="2756" r:id="rId76"/>
    <p:sldId id="2757" r:id="rId77"/>
    <p:sldId id="2717" r:id="rId78"/>
    <p:sldId id="2718" r:id="rId79"/>
    <p:sldId id="2720" r:id="rId80"/>
    <p:sldId id="2721" r:id="rId81"/>
    <p:sldId id="2722" r:id="rId82"/>
    <p:sldId id="2723" r:id="rId83"/>
    <p:sldId id="2724" r:id="rId84"/>
    <p:sldId id="2725" r:id="rId85"/>
    <p:sldId id="2726" r:id="rId86"/>
    <p:sldId id="2727" r:id="rId87"/>
    <p:sldId id="2728" r:id="rId88"/>
    <p:sldId id="2729" r:id="rId89"/>
    <p:sldId id="2730" r:id="rId90"/>
    <p:sldId id="2731" r:id="rId91"/>
    <p:sldId id="2732" r:id="rId92"/>
    <p:sldId id="2733" r:id="rId93"/>
    <p:sldId id="2734" r:id="rId94"/>
    <p:sldId id="2735" r:id="rId95"/>
    <p:sldId id="2736" r:id="rId96"/>
    <p:sldId id="2737" r:id="rId97"/>
    <p:sldId id="3835" r:id="rId98"/>
    <p:sldId id="3836" r:id="rId99"/>
    <p:sldId id="3837" r:id="rId100"/>
    <p:sldId id="3894" r:id="rId101"/>
    <p:sldId id="3906" r:id="rId102"/>
    <p:sldId id="2716" r:id="rId103"/>
    <p:sldId id="2848" r:id="rId104"/>
    <p:sldId id="3895" r:id="rId105"/>
    <p:sldId id="3897" r:id="rId106"/>
    <p:sldId id="3898" r:id="rId107"/>
    <p:sldId id="3899" r:id="rId108"/>
    <p:sldId id="3900" r:id="rId109"/>
    <p:sldId id="3901" r:id="rId110"/>
    <p:sldId id="3902" r:id="rId111"/>
    <p:sldId id="3903" r:id="rId112"/>
    <p:sldId id="3904" r:id="rId113"/>
    <p:sldId id="3905" r:id="rId114"/>
    <p:sldId id="3840" r:id="rId115"/>
    <p:sldId id="3876" r:id="rId116"/>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5" d="100"/>
          <a:sy n="75" d="100"/>
        </p:scale>
        <p:origin x="72" y="480"/>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3/31/2022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3/31/2022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a:t>
            </a:fld>
            <a:endParaRPr lang="en-US" dirty="0"/>
          </a:p>
        </p:txBody>
      </p:sp>
    </p:spTree>
    <p:extLst>
      <p:ext uri="{BB962C8B-B14F-4D97-AF65-F5344CB8AC3E}">
        <p14:creationId xmlns:p14="http://schemas.microsoft.com/office/powerpoint/2010/main" val="3482974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Sorting (37)</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Sorting (37)</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Sorting (37)</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Sorting (37)</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Sorting (37)</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10" name="TextBox 9">
            <a:extLst>
              <a:ext uri="{FF2B5EF4-FFF2-40B4-BE49-F238E27FC236}">
                <a16:creationId xmlns:a16="http://schemas.microsoft.com/office/drawing/2014/main" id="{05B62017-DD6A-4B56-8AAA-27711F3C88E3}"/>
              </a:ext>
            </a:extLst>
          </p:cNvPr>
          <p:cNvSpPr txBox="1"/>
          <p:nvPr/>
        </p:nvSpPr>
        <p:spPr>
          <a:xfrm>
            <a:off x="276226" y="121639"/>
            <a:ext cx="4800599" cy="1661993"/>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a:spcBef>
                <a:spcPts val="600"/>
              </a:spcBef>
            </a:pPr>
            <a:r>
              <a:rPr lang="en-US" sz="2200" b="1" dirty="0">
                <a:solidFill>
                  <a:prstClr val="black"/>
                </a:solidFill>
                <a:latin typeface="Arial" charset="0"/>
                <a:cs typeface="Arial" charset="0"/>
              </a:rPr>
              <a:t> </a:t>
            </a:r>
            <a:r>
              <a:rPr lang="en-US" sz="2200" b="1" dirty="0"/>
              <a:t>Sorting (37)</a:t>
            </a:r>
          </a:p>
          <a:p>
            <a:pPr algn="ctr"/>
            <a:r>
              <a:rPr lang="en-US" sz="2200" b="1" dirty="0"/>
              <a:t>Chapter </a:t>
            </a:r>
            <a:r>
              <a:rPr lang="en-US" sz="2400" b="1" dirty="0"/>
              <a:t>10.8-9, pgs. 599-614</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0274"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grpSp>
          <p:nvGrpSpPr>
            <p:cNvPr id="310276"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10277" name="Group 23551"/>
            <p:cNvGrpSpPr>
              <a:grpSpLocks/>
            </p:cNvGrpSpPr>
            <p:nvPr/>
          </p:nvGrpSpPr>
          <p:grpSpPr bwMode="auto">
            <a:xfrm>
              <a:off x="1174230" y="3868313"/>
              <a:ext cx="7093362" cy="609600"/>
              <a:chOff x="1174231" y="3886200"/>
              <a:chExt cx="7093362" cy="609600"/>
            </a:xfrm>
          </p:grpSpPr>
          <p:grpSp>
            <p:nvGrpSpPr>
              <p:cNvPr id="310300"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10278" name="Group 23552"/>
            <p:cNvGrpSpPr>
              <a:grpSpLocks/>
            </p:cNvGrpSpPr>
            <p:nvPr/>
          </p:nvGrpSpPr>
          <p:grpSpPr bwMode="auto">
            <a:xfrm>
              <a:off x="685799" y="4917584"/>
              <a:ext cx="5784225" cy="609600"/>
              <a:chOff x="685799" y="4695423"/>
              <a:chExt cx="5784225" cy="609600"/>
            </a:xfrm>
          </p:grpSpPr>
          <p:grpSp>
            <p:nvGrpSpPr>
              <p:cNvPr id="310291"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grpSp>
          <p:grpSp>
            <p:nvGrpSpPr>
              <p:cNvPr id="310292"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10293"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10</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41629250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0AB8-4A99-4039-8705-F2C4EB40A4CB}"/>
              </a:ext>
            </a:extLst>
          </p:cNvPr>
          <p:cNvSpPr>
            <a:spLocks noGrp="1"/>
          </p:cNvSpPr>
          <p:nvPr>
            <p:ph type="title"/>
          </p:nvPr>
        </p:nvSpPr>
        <p:spPr/>
        <p:txBody>
          <a:bodyPr/>
          <a:lstStyle/>
          <a:p>
            <a:r>
              <a:rPr lang="en-US" dirty="0"/>
              <a:t>Medium-Of-Three</a:t>
            </a:r>
          </a:p>
        </p:txBody>
      </p:sp>
      <p:sp>
        <p:nvSpPr>
          <p:cNvPr id="3" name="Content Placeholder 2">
            <a:extLst>
              <a:ext uri="{FF2B5EF4-FFF2-40B4-BE49-F238E27FC236}">
                <a16:creationId xmlns:a16="http://schemas.microsoft.com/office/drawing/2014/main" id="{6271A4A8-FF4B-4F2B-95C5-A7614130E16B}"/>
              </a:ext>
            </a:extLst>
          </p:cNvPr>
          <p:cNvSpPr>
            <a:spLocks noGrp="1"/>
          </p:cNvSpPr>
          <p:nvPr>
            <p:ph sz="quarter" idx="1"/>
          </p:nvPr>
        </p:nvSpPr>
        <p:spPr>
          <a:xfrm>
            <a:off x="572493" y="1382486"/>
            <a:ext cx="10047884" cy="3638762"/>
          </a:xfrm>
        </p:spPr>
        <p:txBody>
          <a:bodyPr/>
          <a:lstStyle/>
          <a:p>
            <a:r>
              <a:rPr lang="en-US" dirty="0"/>
              <a:t>The time complexity of Quicksort is O(n log n) in the best case, O(n log n) in the average case, and O(n</a:t>
            </a:r>
            <a:r>
              <a:rPr lang="en-US" baseline="30000" dirty="0"/>
              <a:t>2</a:t>
            </a:r>
            <a:r>
              <a:rPr lang="en-US" dirty="0"/>
              <a:t>) in the worst case.</a:t>
            </a:r>
          </a:p>
          <a:p>
            <a:r>
              <a:rPr lang="en-US" i="1" dirty="0"/>
              <a:t>The median of three chooses the median of the first, middle and last elements of the array as the pivot.</a:t>
            </a:r>
          </a:p>
          <a:p>
            <a:pPr lvl="2">
              <a:buSzPct val="100000"/>
              <a:buFont typeface="Wingdings" panose="05000000000000000000" pitchFamily="2" charset="2"/>
              <a:buChar char="§"/>
            </a:pPr>
            <a:r>
              <a:rPr lang="en-US" sz="2000" dirty="0"/>
              <a:t>Calculate the middle index by averaging the given left and right indices:</a:t>
            </a:r>
          </a:p>
          <a:p>
            <a:pPr marL="347662" lvl="2" indent="0">
              <a:buSzPct val="100000"/>
              <a:buNone/>
            </a:pPr>
            <a:r>
              <a:rPr lang="en-US" sz="2000" dirty="0"/>
              <a:t>		middle = (left + right)/2</a:t>
            </a:r>
          </a:p>
          <a:p>
            <a:pPr lvl="2">
              <a:buSzPct val="100000"/>
              <a:buFont typeface="Wingdings" panose="05000000000000000000" pitchFamily="2" charset="2"/>
              <a:buChar char="§"/>
            </a:pPr>
            <a:r>
              <a:rPr lang="en-US" sz="2000" dirty="0"/>
              <a:t>Then bubble-sort the values at the left, middle, and right indices.</a:t>
            </a:r>
          </a:p>
          <a:p>
            <a:pPr lvl="2">
              <a:buSzPct val="100000"/>
              <a:buFont typeface="Wingdings" panose="05000000000000000000" pitchFamily="2" charset="2"/>
              <a:buChar char="§"/>
            </a:pPr>
            <a:r>
              <a:rPr lang="en-US" sz="2000" dirty="0"/>
              <a:t>After sorting, data[left] &lt;= data[middle] &lt;= data[right].</a:t>
            </a:r>
          </a:p>
          <a:p>
            <a:r>
              <a:rPr lang="en-US" dirty="0"/>
              <a:t>By using the median of three instead of a random pivot, the worst case of quick sort is avoided (in which the time complexity shoots to O(n</a:t>
            </a:r>
            <a:r>
              <a:rPr lang="en-US" baseline="30000" dirty="0"/>
              <a:t>2</a:t>
            </a:r>
            <a:r>
              <a:rPr lang="en-US" dirty="0"/>
              <a:t>)).</a:t>
            </a:r>
          </a:p>
        </p:txBody>
      </p:sp>
      <p:sp>
        <p:nvSpPr>
          <p:cNvPr id="4" name="Footer Placeholder 3">
            <a:extLst>
              <a:ext uri="{FF2B5EF4-FFF2-40B4-BE49-F238E27FC236}">
                <a16:creationId xmlns:a16="http://schemas.microsoft.com/office/drawing/2014/main" id="{D9A6B500-5D00-429E-A0EC-DD37FFA5AEEC}"/>
              </a:ext>
            </a:extLst>
          </p:cNvPr>
          <p:cNvSpPr>
            <a:spLocks noGrp="1"/>
          </p:cNvSpPr>
          <p:nvPr>
            <p:ph type="ftr" sz="quarter" idx="11"/>
          </p:nvPr>
        </p:nvSpPr>
        <p:spPr/>
        <p:txBody>
          <a:bodyPr/>
          <a:lstStyle/>
          <a:p>
            <a:pPr>
              <a:defRPr/>
            </a:pPr>
            <a:r>
              <a:rPr lang="en-US"/>
              <a:t>Sorting (37)</a:t>
            </a:r>
            <a:endParaRPr lang="en-US" dirty="0"/>
          </a:p>
        </p:txBody>
      </p:sp>
      <p:sp>
        <p:nvSpPr>
          <p:cNvPr id="5" name="Slide Number Placeholder 4">
            <a:extLst>
              <a:ext uri="{FF2B5EF4-FFF2-40B4-BE49-F238E27FC236}">
                <a16:creationId xmlns:a16="http://schemas.microsoft.com/office/drawing/2014/main" id="{677D52A0-CD13-4454-8443-BC337D440F17}"/>
              </a:ext>
            </a:extLst>
          </p:cNvPr>
          <p:cNvSpPr>
            <a:spLocks noGrp="1"/>
          </p:cNvSpPr>
          <p:nvPr>
            <p:ph type="sldNum" sz="quarter" idx="12"/>
          </p:nvPr>
        </p:nvSpPr>
        <p:spPr/>
        <p:txBody>
          <a:bodyPr/>
          <a:lstStyle/>
          <a:p>
            <a:pPr>
              <a:defRPr/>
            </a:pPr>
            <a:fld id="{0D7B5496-982B-480A-8085-B08F2CA91C21}" type="slidenum">
              <a:rPr lang="en-US" smtClean="0"/>
              <a:pPr>
                <a:defRPr/>
              </a:pPr>
              <a:t>100</a:t>
            </a:fld>
            <a:endParaRPr lang="en-US" dirty="0"/>
          </a:p>
        </p:txBody>
      </p:sp>
      <p:graphicFrame>
        <p:nvGraphicFramePr>
          <p:cNvPr id="6" name="Table 5">
            <a:extLst>
              <a:ext uri="{FF2B5EF4-FFF2-40B4-BE49-F238E27FC236}">
                <a16:creationId xmlns:a16="http://schemas.microsoft.com/office/drawing/2014/main" id="{4C08DABA-2481-455E-B1AF-7E4B6BC1527D}"/>
              </a:ext>
            </a:extLst>
          </p:cNvPr>
          <p:cNvGraphicFramePr>
            <a:graphicFrameLocks noGrp="1"/>
          </p:cNvGraphicFramePr>
          <p:nvPr>
            <p:extLst>
              <p:ext uri="{D42A27DB-BD31-4B8C-83A1-F6EECF244321}">
                <p14:modId xmlns:p14="http://schemas.microsoft.com/office/powerpoint/2010/main" val="3438314472"/>
              </p:ext>
            </p:extLst>
          </p:nvPr>
        </p:nvGraphicFramePr>
        <p:xfrm>
          <a:off x="1794465" y="6102646"/>
          <a:ext cx="7063650" cy="609600"/>
        </p:xfrm>
        <a:graphic>
          <a:graphicData uri="http://schemas.openxmlformats.org/drawingml/2006/table">
            <a:tbl>
              <a:tblPr bandRow="1">
                <a:tableStyleId>{5C22544A-7EE6-4342-B048-85BDC9FD1C3A}</a:tableStyleId>
              </a:tblPr>
              <a:tblGrid>
                <a:gridCol w="642150">
                  <a:extLst>
                    <a:ext uri="{9D8B030D-6E8A-4147-A177-3AD203B41FA5}">
                      <a16:colId xmlns:a16="http://schemas.microsoft.com/office/drawing/2014/main" val="20000"/>
                    </a:ext>
                  </a:extLst>
                </a:gridCol>
                <a:gridCol w="642150">
                  <a:extLst>
                    <a:ext uri="{9D8B030D-6E8A-4147-A177-3AD203B41FA5}">
                      <a16:colId xmlns:a16="http://schemas.microsoft.com/office/drawing/2014/main" val="20001"/>
                    </a:ext>
                  </a:extLst>
                </a:gridCol>
                <a:gridCol w="642150">
                  <a:extLst>
                    <a:ext uri="{9D8B030D-6E8A-4147-A177-3AD203B41FA5}">
                      <a16:colId xmlns:a16="http://schemas.microsoft.com/office/drawing/2014/main" val="20002"/>
                    </a:ext>
                  </a:extLst>
                </a:gridCol>
                <a:gridCol w="642150">
                  <a:extLst>
                    <a:ext uri="{9D8B030D-6E8A-4147-A177-3AD203B41FA5}">
                      <a16:colId xmlns:a16="http://schemas.microsoft.com/office/drawing/2014/main" val="20003"/>
                    </a:ext>
                  </a:extLst>
                </a:gridCol>
                <a:gridCol w="642150">
                  <a:extLst>
                    <a:ext uri="{9D8B030D-6E8A-4147-A177-3AD203B41FA5}">
                      <a16:colId xmlns:a16="http://schemas.microsoft.com/office/drawing/2014/main" val="20004"/>
                    </a:ext>
                  </a:extLst>
                </a:gridCol>
                <a:gridCol w="642150">
                  <a:extLst>
                    <a:ext uri="{9D8B030D-6E8A-4147-A177-3AD203B41FA5}">
                      <a16:colId xmlns:a16="http://schemas.microsoft.com/office/drawing/2014/main" val="20005"/>
                    </a:ext>
                  </a:extLst>
                </a:gridCol>
                <a:gridCol w="642150">
                  <a:extLst>
                    <a:ext uri="{9D8B030D-6E8A-4147-A177-3AD203B41FA5}">
                      <a16:colId xmlns:a16="http://schemas.microsoft.com/office/drawing/2014/main" val="20006"/>
                    </a:ext>
                  </a:extLst>
                </a:gridCol>
                <a:gridCol w="642150">
                  <a:extLst>
                    <a:ext uri="{9D8B030D-6E8A-4147-A177-3AD203B41FA5}">
                      <a16:colId xmlns:a16="http://schemas.microsoft.com/office/drawing/2014/main" val="20007"/>
                    </a:ext>
                  </a:extLst>
                </a:gridCol>
                <a:gridCol w="642150">
                  <a:extLst>
                    <a:ext uri="{9D8B030D-6E8A-4147-A177-3AD203B41FA5}">
                      <a16:colId xmlns:a16="http://schemas.microsoft.com/office/drawing/2014/main" val="20008"/>
                    </a:ext>
                  </a:extLst>
                </a:gridCol>
                <a:gridCol w="642150">
                  <a:extLst>
                    <a:ext uri="{9D8B030D-6E8A-4147-A177-3AD203B41FA5}">
                      <a16:colId xmlns:a16="http://schemas.microsoft.com/office/drawing/2014/main" val="20009"/>
                    </a:ext>
                  </a:extLst>
                </a:gridCol>
                <a:gridCol w="642150">
                  <a:extLst>
                    <a:ext uri="{9D8B030D-6E8A-4147-A177-3AD203B41FA5}">
                      <a16:colId xmlns:a16="http://schemas.microsoft.com/office/drawing/2014/main" val="20010"/>
                    </a:ext>
                  </a:extLst>
                </a:gridCol>
              </a:tblGrid>
              <a:tr h="199421">
                <a:tc>
                  <a:txBody>
                    <a:bodyPr/>
                    <a:lstStyle/>
                    <a:p>
                      <a:pPr algn="ctr"/>
                      <a:r>
                        <a:rPr lang="en-US" sz="1000" b="1" dirty="0"/>
                        <a:t>0</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5</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6</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7</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8</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9</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10</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5863">
                <a:tc>
                  <a:txBody>
                    <a:bodyPr/>
                    <a:lstStyle/>
                    <a:p>
                      <a:pPr algn="ctr"/>
                      <a:r>
                        <a:rPr lang="en-US" b="1"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grpSp>
        <p:nvGrpSpPr>
          <p:cNvPr id="7" name="Group 6">
            <a:extLst>
              <a:ext uri="{FF2B5EF4-FFF2-40B4-BE49-F238E27FC236}">
                <a16:creationId xmlns:a16="http://schemas.microsoft.com/office/drawing/2014/main" id="{7D08CD51-00C3-4CDD-AEE3-686E62472474}"/>
              </a:ext>
            </a:extLst>
          </p:cNvPr>
          <p:cNvGrpSpPr/>
          <p:nvPr/>
        </p:nvGrpSpPr>
        <p:grpSpPr>
          <a:xfrm>
            <a:off x="4806032" y="5299706"/>
            <a:ext cx="1063625" cy="830837"/>
            <a:chOff x="4044950" y="2020888"/>
            <a:chExt cx="1063625" cy="739775"/>
          </a:xfrm>
        </p:grpSpPr>
        <p:sp>
          <p:nvSpPr>
            <p:cNvPr id="8" name="Down Arrow 20">
              <a:extLst>
                <a:ext uri="{FF2B5EF4-FFF2-40B4-BE49-F238E27FC236}">
                  <a16:creationId xmlns:a16="http://schemas.microsoft.com/office/drawing/2014/main" id="{283C60C0-44F7-47E3-9D71-7E195D1A1AA7}"/>
                </a:ext>
              </a:extLst>
            </p:cNvPr>
            <p:cNvSpPr/>
            <p:nvPr/>
          </p:nvSpPr>
          <p:spPr>
            <a:xfrm>
              <a:off x="4462463"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9" name="TextBox 21">
              <a:extLst>
                <a:ext uri="{FF2B5EF4-FFF2-40B4-BE49-F238E27FC236}">
                  <a16:creationId xmlns:a16="http://schemas.microsoft.com/office/drawing/2014/main" id="{0D6D988D-5CA5-4AF0-ADD4-E33C1BF6B134}"/>
                </a:ext>
              </a:extLst>
            </p:cNvPr>
            <p:cNvSpPr txBox="1">
              <a:spLocks noChangeArrowheads="1"/>
            </p:cNvSpPr>
            <p:nvPr/>
          </p:nvSpPr>
          <p:spPr bwMode="auto">
            <a:xfrm>
              <a:off x="4044950" y="2020888"/>
              <a:ext cx="1063625" cy="369332"/>
            </a:xfrm>
            <a:prstGeom prst="rect">
              <a:avLst/>
            </a:prstGeom>
            <a:noFill/>
            <a:ln w="9525">
              <a:noFill/>
              <a:miter lim="800000"/>
              <a:headEnd/>
              <a:tailEnd/>
            </a:ln>
          </p:spPr>
          <p:txBody>
            <a:bodyPr>
              <a:spAutoFit/>
            </a:bodyPr>
            <a:lstStyle/>
            <a:p>
              <a:pPr algn="ctr"/>
              <a:r>
                <a:rPr lang="en-US" b="1" dirty="0">
                  <a:latin typeface="Consolas" panose="020B0609020204030204" pitchFamily="49" charset="0"/>
                  <a:cs typeface="Courier New" pitchFamily="49" charset="0"/>
                </a:rPr>
                <a:t>middle</a:t>
              </a:r>
            </a:p>
          </p:txBody>
        </p:sp>
      </p:grpSp>
      <p:grpSp>
        <p:nvGrpSpPr>
          <p:cNvPr id="11" name="Group 10">
            <a:extLst>
              <a:ext uri="{FF2B5EF4-FFF2-40B4-BE49-F238E27FC236}">
                <a16:creationId xmlns:a16="http://schemas.microsoft.com/office/drawing/2014/main" id="{144DD3B0-1A2D-4502-B152-46E82764117F}"/>
              </a:ext>
            </a:extLst>
          </p:cNvPr>
          <p:cNvGrpSpPr/>
          <p:nvPr/>
        </p:nvGrpSpPr>
        <p:grpSpPr>
          <a:xfrm>
            <a:off x="1705110" y="5299706"/>
            <a:ext cx="819150" cy="814791"/>
            <a:chOff x="2352675" y="2035175"/>
            <a:chExt cx="819150" cy="725488"/>
          </a:xfrm>
        </p:grpSpPr>
        <p:sp>
          <p:nvSpPr>
            <p:cNvPr id="15" name="Down Arrow 22">
              <a:extLst>
                <a:ext uri="{FF2B5EF4-FFF2-40B4-BE49-F238E27FC236}">
                  <a16:creationId xmlns:a16="http://schemas.microsoft.com/office/drawing/2014/main" id="{03B5DD73-8501-4111-98DA-BF5C3DAC6B97}"/>
                </a:ext>
              </a:extLst>
            </p:cNvPr>
            <p:cNvSpPr/>
            <p:nvPr/>
          </p:nvSpPr>
          <p:spPr>
            <a:xfrm>
              <a:off x="2647950"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6" name="TextBox 23">
              <a:extLst>
                <a:ext uri="{FF2B5EF4-FFF2-40B4-BE49-F238E27FC236}">
                  <a16:creationId xmlns:a16="http://schemas.microsoft.com/office/drawing/2014/main" id="{B8954535-715A-4B56-BAF5-377CD7307F09}"/>
                </a:ext>
              </a:extLst>
            </p:cNvPr>
            <p:cNvSpPr txBox="1">
              <a:spLocks noChangeArrowheads="1"/>
            </p:cNvSpPr>
            <p:nvPr/>
          </p:nvSpPr>
          <p:spPr bwMode="auto">
            <a:xfrm>
              <a:off x="2352675" y="2035175"/>
              <a:ext cx="819150" cy="369332"/>
            </a:xfrm>
            <a:prstGeom prst="rect">
              <a:avLst/>
            </a:prstGeom>
            <a:noFill/>
            <a:ln w="9525">
              <a:noFill/>
              <a:miter lim="800000"/>
              <a:headEnd/>
              <a:tailEnd/>
            </a:ln>
          </p:spPr>
          <p:txBody>
            <a:bodyPr>
              <a:spAutoFit/>
            </a:bodyPr>
            <a:lstStyle/>
            <a:p>
              <a:pPr algn="ctr"/>
              <a:r>
                <a:rPr lang="en-US" b="1" dirty="0">
                  <a:latin typeface="Consolas" panose="020B0609020204030204" pitchFamily="49" charset="0"/>
                  <a:cs typeface="Courier New" pitchFamily="49" charset="0"/>
                </a:rPr>
                <a:t>first</a:t>
              </a:r>
            </a:p>
          </p:txBody>
        </p:sp>
      </p:grpSp>
      <p:grpSp>
        <p:nvGrpSpPr>
          <p:cNvPr id="12" name="Group 11">
            <a:extLst>
              <a:ext uri="{FF2B5EF4-FFF2-40B4-BE49-F238E27FC236}">
                <a16:creationId xmlns:a16="http://schemas.microsoft.com/office/drawing/2014/main" id="{00FA8E8E-54AE-4728-B5CC-0B45EEACC2AC}"/>
              </a:ext>
            </a:extLst>
          </p:cNvPr>
          <p:cNvGrpSpPr/>
          <p:nvPr/>
        </p:nvGrpSpPr>
        <p:grpSpPr>
          <a:xfrm>
            <a:off x="8177282" y="5299706"/>
            <a:ext cx="755650" cy="814791"/>
            <a:chOff x="6003925" y="2019300"/>
            <a:chExt cx="755650" cy="725488"/>
          </a:xfrm>
        </p:grpSpPr>
        <p:sp>
          <p:nvSpPr>
            <p:cNvPr id="13" name="Down Arrow 24">
              <a:extLst>
                <a:ext uri="{FF2B5EF4-FFF2-40B4-BE49-F238E27FC236}">
                  <a16:creationId xmlns:a16="http://schemas.microsoft.com/office/drawing/2014/main" id="{40BF9E3D-2CFF-4CE5-91D5-7DB4FD517801}"/>
                </a:ext>
              </a:extLst>
            </p:cNvPr>
            <p:cNvSpPr/>
            <p:nvPr/>
          </p:nvSpPr>
          <p:spPr>
            <a:xfrm>
              <a:off x="6267450" y="2363788"/>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4" name="TextBox 25">
              <a:extLst>
                <a:ext uri="{FF2B5EF4-FFF2-40B4-BE49-F238E27FC236}">
                  <a16:creationId xmlns:a16="http://schemas.microsoft.com/office/drawing/2014/main" id="{B956A17C-60C4-4B2D-85FC-E0D2D6550B43}"/>
                </a:ext>
              </a:extLst>
            </p:cNvPr>
            <p:cNvSpPr txBox="1">
              <a:spLocks noChangeArrowheads="1"/>
            </p:cNvSpPr>
            <p:nvPr/>
          </p:nvSpPr>
          <p:spPr bwMode="auto">
            <a:xfrm>
              <a:off x="6003925" y="2019300"/>
              <a:ext cx="755650" cy="369332"/>
            </a:xfrm>
            <a:prstGeom prst="rect">
              <a:avLst/>
            </a:prstGeom>
            <a:noFill/>
            <a:ln w="9525">
              <a:noFill/>
              <a:miter lim="800000"/>
              <a:headEnd/>
              <a:tailEnd/>
            </a:ln>
          </p:spPr>
          <p:txBody>
            <a:bodyPr>
              <a:spAutoFit/>
            </a:bodyPr>
            <a:lstStyle/>
            <a:p>
              <a:pPr algn="ctr"/>
              <a:r>
                <a:rPr lang="en-US" b="1" dirty="0">
                  <a:latin typeface="Consolas" panose="020B0609020204030204" pitchFamily="49" charset="0"/>
                  <a:cs typeface="Courier New" pitchFamily="49" charset="0"/>
                </a:rPr>
                <a:t>last</a:t>
              </a:r>
            </a:p>
          </p:txBody>
        </p:sp>
      </p:grpSp>
      <p:graphicFrame>
        <p:nvGraphicFramePr>
          <p:cNvPr id="17" name="Table 16">
            <a:extLst>
              <a:ext uri="{FF2B5EF4-FFF2-40B4-BE49-F238E27FC236}">
                <a16:creationId xmlns:a16="http://schemas.microsoft.com/office/drawing/2014/main" id="{8936279C-84DC-409A-B810-B5F29AC5FC02}"/>
              </a:ext>
            </a:extLst>
          </p:cNvPr>
          <p:cNvGraphicFramePr>
            <a:graphicFrameLocks noGrp="1"/>
          </p:cNvGraphicFramePr>
          <p:nvPr>
            <p:extLst>
              <p:ext uri="{D42A27DB-BD31-4B8C-83A1-F6EECF244321}">
                <p14:modId xmlns:p14="http://schemas.microsoft.com/office/powerpoint/2010/main" val="47179079"/>
              </p:ext>
            </p:extLst>
          </p:nvPr>
        </p:nvGraphicFramePr>
        <p:xfrm>
          <a:off x="1794465" y="6102646"/>
          <a:ext cx="7063650" cy="609600"/>
        </p:xfrm>
        <a:graphic>
          <a:graphicData uri="http://schemas.openxmlformats.org/drawingml/2006/table">
            <a:tbl>
              <a:tblPr bandRow="1">
                <a:tableStyleId>{5C22544A-7EE6-4342-B048-85BDC9FD1C3A}</a:tableStyleId>
              </a:tblPr>
              <a:tblGrid>
                <a:gridCol w="642150">
                  <a:extLst>
                    <a:ext uri="{9D8B030D-6E8A-4147-A177-3AD203B41FA5}">
                      <a16:colId xmlns:a16="http://schemas.microsoft.com/office/drawing/2014/main" val="20000"/>
                    </a:ext>
                  </a:extLst>
                </a:gridCol>
                <a:gridCol w="642150">
                  <a:extLst>
                    <a:ext uri="{9D8B030D-6E8A-4147-A177-3AD203B41FA5}">
                      <a16:colId xmlns:a16="http://schemas.microsoft.com/office/drawing/2014/main" val="20001"/>
                    </a:ext>
                  </a:extLst>
                </a:gridCol>
                <a:gridCol w="642150">
                  <a:extLst>
                    <a:ext uri="{9D8B030D-6E8A-4147-A177-3AD203B41FA5}">
                      <a16:colId xmlns:a16="http://schemas.microsoft.com/office/drawing/2014/main" val="20002"/>
                    </a:ext>
                  </a:extLst>
                </a:gridCol>
                <a:gridCol w="642150">
                  <a:extLst>
                    <a:ext uri="{9D8B030D-6E8A-4147-A177-3AD203B41FA5}">
                      <a16:colId xmlns:a16="http://schemas.microsoft.com/office/drawing/2014/main" val="20003"/>
                    </a:ext>
                  </a:extLst>
                </a:gridCol>
                <a:gridCol w="642150">
                  <a:extLst>
                    <a:ext uri="{9D8B030D-6E8A-4147-A177-3AD203B41FA5}">
                      <a16:colId xmlns:a16="http://schemas.microsoft.com/office/drawing/2014/main" val="20004"/>
                    </a:ext>
                  </a:extLst>
                </a:gridCol>
                <a:gridCol w="642150">
                  <a:extLst>
                    <a:ext uri="{9D8B030D-6E8A-4147-A177-3AD203B41FA5}">
                      <a16:colId xmlns:a16="http://schemas.microsoft.com/office/drawing/2014/main" val="20005"/>
                    </a:ext>
                  </a:extLst>
                </a:gridCol>
                <a:gridCol w="642150">
                  <a:extLst>
                    <a:ext uri="{9D8B030D-6E8A-4147-A177-3AD203B41FA5}">
                      <a16:colId xmlns:a16="http://schemas.microsoft.com/office/drawing/2014/main" val="20006"/>
                    </a:ext>
                  </a:extLst>
                </a:gridCol>
                <a:gridCol w="642150">
                  <a:extLst>
                    <a:ext uri="{9D8B030D-6E8A-4147-A177-3AD203B41FA5}">
                      <a16:colId xmlns:a16="http://schemas.microsoft.com/office/drawing/2014/main" val="20007"/>
                    </a:ext>
                  </a:extLst>
                </a:gridCol>
                <a:gridCol w="642150">
                  <a:extLst>
                    <a:ext uri="{9D8B030D-6E8A-4147-A177-3AD203B41FA5}">
                      <a16:colId xmlns:a16="http://schemas.microsoft.com/office/drawing/2014/main" val="20008"/>
                    </a:ext>
                  </a:extLst>
                </a:gridCol>
                <a:gridCol w="642150">
                  <a:extLst>
                    <a:ext uri="{9D8B030D-6E8A-4147-A177-3AD203B41FA5}">
                      <a16:colId xmlns:a16="http://schemas.microsoft.com/office/drawing/2014/main" val="20009"/>
                    </a:ext>
                  </a:extLst>
                </a:gridCol>
                <a:gridCol w="642150">
                  <a:extLst>
                    <a:ext uri="{9D8B030D-6E8A-4147-A177-3AD203B41FA5}">
                      <a16:colId xmlns:a16="http://schemas.microsoft.com/office/drawing/2014/main" val="20010"/>
                    </a:ext>
                  </a:extLst>
                </a:gridCol>
              </a:tblGrid>
              <a:tr h="199421">
                <a:tc>
                  <a:txBody>
                    <a:bodyPr/>
                    <a:lstStyle/>
                    <a:p>
                      <a:pPr algn="ctr"/>
                      <a:r>
                        <a:rPr lang="en-US" sz="1000" b="1" dirty="0"/>
                        <a:t>0</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5</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6</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7</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8</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9</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t>10</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5863">
                <a:tc>
                  <a:txBody>
                    <a:bodyPr/>
                    <a:lstStyle/>
                    <a:p>
                      <a:pPr algn="ctr"/>
                      <a:r>
                        <a:rPr lang="en-US" b="1"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82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Quicksort Example</a:t>
            </a:r>
          </a:p>
        </p:txBody>
      </p:sp>
      <p:sp>
        <p:nvSpPr>
          <p:cNvPr id="3" name="Footer Placeholder 2"/>
          <p:cNvSpPr>
            <a:spLocks noGrp="1"/>
          </p:cNvSpPr>
          <p:nvPr>
            <p:ph type="ftr" sz="quarter" idx="11"/>
          </p:nvPr>
        </p:nvSpPr>
        <p:spPr/>
        <p:txBody>
          <a:bodyPr/>
          <a:lstStyle/>
          <a:p>
            <a:pPr>
              <a:defRPr/>
            </a:pPr>
            <a:r>
              <a:rPr lang="en-US"/>
              <a:t>Sorting (37)</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101</a:t>
            </a:fld>
            <a:endParaRPr lang="en-US" dirty="0"/>
          </a:p>
        </p:txBody>
      </p:sp>
      <p:sp>
        <p:nvSpPr>
          <p:cNvPr id="5" name="TextBox 4"/>
          <p:cNvSpPr txBox="1"/>
          <p:nvPr/>
        </p:nvSpPr>
        <p:spPr>
          <a:xfrm>
            <a:off x="1371600" y="1524001"/>
            <a:ext cx="3352800" cy="4770537"/>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INT 2</a:t>
            </a:r>
          </a:p>
          <a:p>
            <a:r>
              <a:rPr lang="en-US" sz="1600" b="1" dirty="0" err="1">
                <a:latin typeface="Consolas" panose="020B0609020204030204" pitchFamily="49" charset="0"/>
                <a:cs typeface="Consolas" panose="020B0609020204030204" pitchFamily="49" charset="0"/>
              </a:rPr>
              <a:t>AddToArray</a:t>
            </a:r>
            <a:r>
              <a:rPr lang="en-US" sz="1600" b="1" dirty="0">
                <a:latin typeface="Consolas" panose="020B0609020204030204" pitchFamily="49" charset="0"/>
                <a:cs typeface="Consolas" panose="020B0609020204030204" pitchFamily="49" charset="0"/>
              </a:rPr>
              <a:t> 1 6 5 4 2 8</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Capacity</a:t>
            </a:r>
          </a:p>
          <a:p>
            <a:r>
              <a:rPr lang="en-US" sz="1600" b="1" dirty="0">
                <a:latin typeface="Consolas" panose="020B0609020204030204" pitchFamily="49" charset="0"/>
                <a:cs typeface="Consolas" panose="020B0609020204030204" pitchFamily="49" charset="0"/>
              </a:rPr>
              <a:t>Size</a:t>
            </a:r>
          </a:p>
          <a:p>
            <a:r>
              <a:rPr lang="en-US" sz="1600" b="1" dirty="0">
                <a:latin typeface="Consolas" panose="020B0609020204030204" pitchFamily="49" charset="0"/>
                <a:cs typeface="Consolas" panose="020B0609020204030204" pitchFamily="49" charset="0"/>
              </a:rPr>
              <a:t>Sort 0 3</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err="1">
                <a:latin typeface="Consolas" panose="020B0609020204030204" pitchFamily="49" charset="0"/>
                <a:cs typeface="Consolas" panose="020B0609020204030204" pitchFamily="49" charset="0"/>
              </a:rPr>
              <a:t>AddToArray</a:t>
            </a:r>
            <a:r>
              <a:rPr lang="en-US" sz="1600" b="1" dirty="0">
                <a:latin typeface="Consolas" panose="020B0609020204030204" pitchFamily="49" charset="0"/>
                <a:cs typeface="Consolas" panose="020B0609020204030204" pitchFamily="49" charset="0"/>
              </a:rPr>
              <a:t> 7 -5 -1 -3 -2 -4</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MedianOfThree 0 12</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Partition 0 12 4</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Size</a:t>
            </a:r>
          </a:p>
          <a:p>
            <a:r>
              <a:rPr lang="en-US" sz="1600" b="1" dirty="0" err="1">
                <a:latin typeface="Consolas" panose="020B0609020204030204" pitchFamily="49" charset="0"/>
                <a:cs typeface="Consolas" panose="020B0609020204030204" pitchFamily="49" charset="0"/>
              </a:rPr>
              <a:t>SortAll</a:t>
            </a:r>
            <a:endParaRPr lang="en-US" sz="1600" b="1" dirty="0">
              <a:latin typeface="Consolas" panose="020B0609020204030204" pitchFamily="49" charset="0"/>
              <a:cs typeface="Consolas" panose="020B0609020204030204" pitchFamily="49" charset="0"/>
            </a:endParaRP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Stats</a:t>
            </a:r>
          </a:p>
          <a:p>
            <a:r>
              <a:rPr lang="en-US" sz="1600" b="1" dirty="0">
                <a:latin typeface="Consolas" panose="020B0609020204030204" pitchFamily="49" charset="0"/>
                <a:cs typeface="Consolas" panose="020B0609020204030204" pitchFamily="49" charset="0"/>
              </a:rPr>
              <a:t>Clear </a:t>
            </a:r>
          </a:p>
          <a:p>
            <a:r>
              <a:rPr lang="en-US" sz="1600" b="1" dirty="0" err="1">
                <a:latin typeface="Consolas" panose="020B0609020204030204" pitchFamily="49" charset="0"/>
                <a:cs typeface="Consolas" panose="020B0609020204030204" pitchFamily="49" charset="0"/>
              </a:rPr>
              <a:t>PrintArray</a:t>
            </a:r>
            <a:endParaRPr lang="en-US" sz="1600" b="1" dirty="0">
              <a:latin typeface="Consolas" panose="020B0609020204030204" pitchFamily="49" charset="0"/>
              <a:cs typeface="Consolas" panose="020B0609020204030204" pitchFamily="49" charset="0"/>
            </a:endParaRPr>
          </a:p>
        </p:txBody>
      </p:sp>
      <p:sp>
        <p:nvSpPr>
          <p:cNvPr id="18" name="Rectangle 17"/>
          <p:cNvSpPr/>
          <p:nvPr/>
        </p:nvSpPr>
        <p:spPr>
          <a:xfrm>
            <a:off x="5021093" y="1524001"/>
            <a:ext cx="4572000" cy="2554545"/>
          </a:xfrm>
          <a:prstGeom prst="rect">
            <a:avLst/>
          </a:prstGeom>
        </p:spPr>
        <p:txBody>
          <a:bodyPr>
            <a:spAutoFit/>
          </a:bodyPr>
          <a:lstStyle/>
          <a:p>
            <a:r>
              <a:rPr lang="en-US" sz="1600" b="1" dirty="0">
                <a:latin typeface="Consolas" panose="020B0609020204030204" pitchFamily="49" charset="0"/>
                <a:cs typeface="Consolas" panose="020B0609020204030204" pitchFamily="49" charset="0"/>
              </a:rPr>
              <a:t>INT 2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AddToArray</a:t>
            </a:r>
            <a:r>
              <a:rPr lang="en-US" sz="1600" b="1" dirty="0">
                <a:latin typeface="Consolas" panose="020B0609020204030204" pitchFamily="49" charset="0"/>
                <a:cs typeface="Consolas" panose="020B0609020204030204" pitchFamily="49" charset="0"/>
              </a:rPr>
              <a:t>  1,6,5,4,2,8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1,6,5,4,2,8</a:t>
            </a:r>
          </a:p>
          <a:p>
            <a:r>
              <a:rPr lang="en-US" sz="1600" b="1" dirty="0">
                <a:latin typeface="Consolas" panose="020B0609020204030204" pitchFamily="49" charset="0"/>
                <a:cs typeface="Consolas" panose="020B0609020204030204" pitchFamily="49" charset="0"/>
              </a:rPr>
              <a:t>Capacity </a:t>
            </a:r>
            <a:r>
              <a:rPr lang="en-US" sz="1600" b="1" dirty="0">
                <a:solidFill>
                  <a:srgbClr val="FF0000"/>
                </a:solidFill>
                <a:latin typeface="Consolas" panose="020B0609020204030204" pitchFamily="49" charset="0"/>
                <a:cs typeface="Consolas" panose="020B0609020204030204" pitchFamily="49" charset="0"/>
              </a:rPr>
              <a:t>8</a:t>
            </a:r>
          </a:p>
          <a:p>
            <a:r>
              <a:rPr lang="en-US" sz="1600" b="1" dirty="0">
                <a:latin typeface="Consolas" panose="020B0609020204030204" pitchFamily="49" charset="0"/>
                <a:cs typeface="Consolas" panose="020B0609020204030204" pitchFamily="49" charset="0"/>
              </a:rPr>
              <a:t>Size </a:t>
            </a:r>
            <a:r>
              <a:rPr lang="en-US" sz="1600" b="1" dirty="0">
                <a:solidFill>
                  <a:srgbClr val="FF0000"/>
                </a:solidFill>
                <a:latin typeface="Consolas" panose="020B0609020204030204" pitchFamily="49" charset="0"/>
                <a:cs typeface="Consolas" panose="020B0609020204030204" pitchFamily="49" charset="0"/>
              </a:rPr>
              <a:t>6</a:t>
            </a:r>
          </a:p>
          <a:p>
            <a:r>
              <a:rPr lang="en-US" sz="1600" b="1" dirty="0">
                <a:latin typeface="Consolas" panose="020B0609020204030204" pitchFamily="49" charset="0"/>
                <a:cs typeface="Consolas" panose="020B0609020204030204" pitchFamily="49" charset="0"/>
              </a:rPr>
              <a:t>Sort 0,3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1,5,6,4,2,8</a:t>
            </a:r>
          </a:p>
          <a:p>
            <a:r>
              <a:rPr lang="en-US" sz="1600" b="1" dirty="0" err="1">
                <a:latin typeface="Consolas" panose="020B0609020204030204" pitchFamily="49" charset="0"/>
                <a:cs typeface="Consolas" panose="020B0609020204030204" pitchFamily="49" charset="0"/>
              </a:rPr>
              <a:t>AddToArray</a:t>
            </a:r>
            <a:r>
              <a:rPr lang="en-US" sz="1600" b="1" dirty="0">
                <a:latin typeface="Consolas" panose="020B0609020204030204" pitchFamily="49" charset="0"/>
                <a:cs typeface="Consolas" panose="020B0609020204030204" pitchFamily="49" charset="0"/>
              </a:rPr>
              <a:t>  7,-5,-1,-3,-2,-4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1,5,6,4,2,8,7,-5,-1,-3,-2,-4</a:t>
            </a:r>
          </a:p>
          <a:p>
            <a:r>
              <a:rPr lang="en-US" sz="1600" b="1" dirty="0">
                <a:latin typeface="Consolas" panose="020B0609020204030204" pitchFamily="49" charset="0"/>
                <a:cs typeface="Consolas" panose="020B0609020204030204" pitchFamily="49" charset="0"/>
              </a:rPr>
              <a:t>MedianOfThree 0,12 =</a:t>
            </a:r>
            <a:r>
              <a:rPr lang="en-US" sz="1600" b="1" dirty="0">
                <a:solidFill>
                  <a:srgbClr val="FF0000"/>
                </a:solidFill>
                <a:latin typeface="Consolas" panose="020B0609020204030204" pitchFamily="49" charset="0"/>
                <a:cs typeface="Consolas" panose="020B0609020204030204" pitchFamily="49" charset="0"/>
              </a:rPr>
              <a:t> 6</a:t>
            </a:r>
          </a:p>
        </p:txBody>
      </p:sp>
      <p:grpSp>
        <p:nvGrpSpPr>
          <p:cNvPr id="14" name="Group 13"/>
          <p:cNvGrpSpPr/>
          <p:nvPr/>
        </p:nvGrpSpPr>
        <p:grpSpPr>
          <a:xfrm>
            <a:off x="6266423" y="3513642"/>
            <a:ext cx="3230826" cy="256519"/>
            <a:chOff x="5352023" y="3513641"/>
            <a:chExt cx="3230826" cy="256519"/>
          </a:xfrm>
        </p:grpSpPr>
        <p:sp>
          <p:nvSpPr>
            <p:cNvPr id="19" name="Oval 18"/>
            <p:cNvSpPr/>
            <p:nvPr/>
          </p:nvSpPr>
          <p:spPr>
            <a:xfrm rot="21369655">
              <a:off x="5352023" y="3513641"/>
              <a:ext cx="260752" cy="256519"/>
            </a:xfrm>
            <a:prstGeom prst="ellipse">
              <a:avLst/>
            </a:prstGeom>
            <a:noFill/>
            <a:ln w="25400">
              <a:solidFill>
                <a:srgbClr val="333399"/>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1369655">
              <a:off x="6694337" y="3513641"/>
              <a:ext cx="260752" cy="256519"/>
            </a:xfrm>
            <a:prstGeom prst="ellipse">
              <a:avLst/>
            </a:prstGeom>
            <a:noFill/>
            <a:ln w="25400">
              <a:solidFill>
                <a:srgbClr val="333399"/>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1369655">
              <a:off x="8322097" y="3513641"/>
              <a:ext cx="260752" cy="256519"/>
            </a:xfrm>
            <a:prstGeom prst="ellipse">
              <a:avLst/>
            </a:prstGeom>
            <a:noFill/>
            <a:ln w="25400">
              <a:solidFill>
                <a:srgbClr val="333399"/>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5029199" y="3952673"/>
            <a:ext cx="4572000" cy="830997"/>
          </a:xfrm>
          <a:prstGeom prst="rect">
            <a:avLst/>
          </a:prstGeom>
        </p:spPr>
        <p:txBody>
          <a:bodyPr>
            <a:spAutoFit/>
          </a:bodyPr>
          <a:lstStyle/>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-4,5,6,4,2,8,1,-5,-1,-3,-2,7</a:t>
            </a:r>
          </a:p>
          <a:p>
            <a:r>
              <a:rPr lang="en-US" sz="1600" b="1" dirty="0">
                <a:latin typeface="Consolas" panose="020B0609020204030204" pitchFamily="49" charset="0"/>
                <a:cs typeface="Consolas" panose="020B0609020204030204" pitchFamily="49" charset="0"/>
              </a:rPr>
              <a:t>Partition 0,12,4 = </a:t>
            </a:r>
            <a:r>
              <a:rPr lang="en-US" sz="1600" b="1" dirty="0">
                <a:solidFill>
                  <a:srgbClr val="FF0000"/>
                </a:solidFill>
                <a:latin typeface="Consolas" panose="020B0609020204030204" pitchFamily="49" charset="0"/>
                <a:cs typeface="Consolas" panose="020B0609020204030204" pitchFamily="49" charset="0"/>
              </a:rPr>
              <a:t>6</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1,-2,-3,-1,-4,-5,2,8,4,6,5,7</a:t>
            </a:r>
          </a:p>
        </p:txBody>
      </p:sp>
      <p:sp>
        <p:nvSpPr>
          <p:cNvPr id="23" name="Rectangle 22"/>
          <p:cNvSpPr/>
          <p:nvPr/>
        </p:nvSpPr>
        <p:spPr>
          <a:xfrm>
            <a:off x="5029200" y="4677384"/>
            <a:ext cx="4572000" cy="1569660"/>
          </a:xfrm>
          <a:prstGeom prst="rect">
            <a:avLst/>
          </a:prstGeom>
        </p:spPr>
        <p:txBody>
          <a:bodyPr>
            <a:spAutoFit/>
          </a:bodyPr>
          <a:lstStyle/>
          <a:p>
            <a:r>
              <a:rPr lang="en-US" sz="1600" b="1" dirty="0">
                <a:latin typeface="Consolas" panose="020B0609020204030204" pitchFamily="49" charset="0"/>
                <a:cs typeface="Consolas" panose="020B0609020204030204" pitchFamily="49" charset="0"/>
              </a:rPr>
              <a:t>Size </a:t>
            </a:r>
            <a:r>
              <a:rPr lang="en-US" sz="1600" b="1" dirty="0">
                <a:solidFill>
                  <a:srgbClr val="FF0000"/>
                </a:solidFill>
                <a:latin typeface="Consolas" panose="020B0609020204030204" pitchFamily="49" charset="0"/>
                <a:cs typeface="Consolas" panose="020B0609020204030204" pitchFamily="49" charset="0"/>
              </a:rPr>
              <a:t>12</a:t>
            </a:r>
          </a:p>
          <a:p>
            <a:r>
              <a:rPr lang="en-US" sz="1600" b="1" dirty="0" err="1">
                <a:latin typeface="Consolas" panose="020B0609020204030204" pitchFamily="49" charset="0"/>
                <a:cs typeface="Consolas" panose="020B0609020204030204" pitchFamily="49" charset="0"/>
              </a:rPr>
              <a:t>SortAll</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-5,-4,-3,-2,-1,1,2,4,5,6,7,8</a:t>
            </a:r>
          </a:p>
          <a:p>
            <a:r>
              <a:rPr lang="en-US" sz="1600" b="1" dirty="0">
                <a:latin typeface="Consolas" panose="020B0609020204030204" pitchFamily="49" charset="0"/>
                <a:cs typeface="Consolas" panose="020B0609020204030204" pitchFamily="49" charset="0"/>
              </a:rPr>
              <a:t>Stats </a:t>
            </a:r>
            <a:r>
              <a:rPr lang="en-US" sz="1600" b="1" dirty="0">
                <a:solidFill>
                  <a:srgbClr val="FF0000"/>
                </a:solidFill>
                <a:latin typeface="Consolas" panose="020B0609020204030204" pitchFamily="49" charset="0"/>
                <a:cs typeface="Consolas" panose="020B0609020204030204" pitchFamily="49" charset="0"/>
              </a:rPr>
              <a:t>53,22</a:t>
            </a:r>
          </a:p>
          <a:p>
            <a:r>
              <a:rPr lang="en-US" sz="1600" b="1" dirty="0">
                <a:latin typeface="Consolas" panose="020B0609020204030204" pitchFamily="49" charset="0"/>
                <a:cs typeface="Consolas" panose="020B0609020204030204" pitchFamily="49" charset="0"/>
              </a:rPr>
              <a:t>Clear </a:t>
            </a:r>
            <a:r>
              <a:rPr lang="en-US" sz="1600" b="1" dirty="0">
                <a:solidFill>
                  <a:srgbClr val="FF0000"/>
                </a:solidFill>
                <a:latin typeface="Consolas" panose="020B0609020204030204" pitchFamily="49" charset="0"/>
                <a:cs typeface="Consolas" panose="020B0609020204030204" pitchFamily="49" charset="0"/>
              </a:rPr>
              <a:t>OK</a:t>
            </a:r>
          </a:p>
          <a:p>
            <a:r>
              <a:rPr lang="en-US" sz="1600" b="1" dirty="0" err="1">
                <a:latin typeface="Consolas" panose="020B0609020204030204" pitchFamily="49" charset="0"/>
                <a:cs typeface="Consolas" panose="020B0609020204030204" pitchFamily="49" charset="0"/>
              </a:rPr>
              <a:t>PrintArray</a:t>
            </a:r>
            <a:r>
              <a:rPr lang="en-US" sz="1600" b="1" dirty="0">
                <a:latin typeface="Consolas" panose="020B0609020204030204" pitchFamily="49" charset="0"/>
                <a:cs typeface="Consolas" panose="020B0609020204030204" pitchFamily="49" charset="0"/>
              </a:rPr>
              <a:t> </a:t>
            </a:r>
            <a:r>
              <a:rPr lang="en-US" sz="1600" b="1" dirty="0">
                <a:solidFill>
                  <a:srgbClr val="FF0000"/>
                </a:solidFill>
                <a:latin typeface="Consolas" panose="020B0609020204030204" pitchFamily="49" charset="0"/>
                <a:cs typeface="Consolas" panose="020B0609020204030204" pitchFamily="49" charset="0"/>
              </a:rPr>
              <a:t>Empty</a:t>
            </a:r>
          </a:p>
        </p:txBody>
      </p:sp>
      <p:grpSp>
        <p:nvGrpSpPr>
          <p:cNvPr id="11" name="Group 10"/>
          <p:cNvGrpSpPr/>
          <p:nvPr/>
        </p:nvGrpSpPr>
        <p:grpSpPr>
          <a:xfrm>
            <a:off x="7266494" y="4010164"/>
            <a:ext cx="963107" cy="561836"/>
            <a:chOff x="6275893" y="3495614"/>
            <a:chExt cx="963107" cy="561836"/>
          </a:xfrm>
        </p:grpSpPr>
        <p:sp>
          <p:nvSpPr>
            <p:cNvPr id="12" name="Oval 11"/>
            <p:cNvSpPr/>
            <p:nvPr/>
          </p:nvSpPr>
          <p:spPr>
            <a:xfrm rot="852478">
              <a:off x="6275893" y="3495614"/>
              <a:ext cx="260752" cy="256519"/>
            </a:xfrm>
            <a:prstGeom prst="ellipse">
              <a:avLst/>
            </a:prstGeom>
            <a:noFill/>
            <a:ln w="25400">
              <a:solidFill>
                <a:srgbClr val="333399"/>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6"/>
            </p:cNvCxnSpPr>
            <p:nvPr/>
          </p:nvCxnSpPr>
          <p:spPr>
            <a:xfrm>
              <a:off x="6532657" y="3655874"/>
              <a:ext cx="706343" cy="401576"/>
            </a:xfrm>
            <a:prstGeom prst="line">
              <a:avLst/>
            </a:prstGeom>
            <a:ln w="25400">
              <a:solidFill>
                <a:srgbClr val="333399"/>
              </a:solidFill>
              <a:tailEnd type="arrow" w="sm"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256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fade">
                                      <p:cBhvr>
                                        <p:cTn id="42" dur="500"/>
                                        <p:tgtEl>
                                          <p:spTgt spid="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xEl>
                                              <p:pRg st="8" end="8"/>
                                            </p:txEl>
                                          </p:spTgt>
                                        </p:tgtEl>
                                        <p:attrNameLst>
                                          <p:attrName>style.visibility</p:attrName>
                                        </p:attrNameLst>
                                      </p:cBhvr>
                                      <p:to>
                                        <p:strVal val="visible"/>
                                      </p:to>
                                    </p:set>
                                    <p:animEffect transition="in" filter="fade">
                                      <p:cBhvr>
                                        <p:cTn id="47" dur="500"/>
                                        <p:tgtEl>
                                          <p:spTgt spid="1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xEl>
                                              <p:pRg st="9" end="9"/>
                                            </p:txEl>
                                          </p:spTgt>
                                        </p:tgtEl>
                                        <p:attrNameLst>
                                          <p:attrName>style.visibility</p:attrName>
                                        </p:attrNameLst>
                                      </p:cBhvr>
                                      <p:to>
                                        <p:strVal val="visible"/>
                                      </p:to>
                                    </p:set>
                                    <p:animEffect transition="in" filter="fade">
                                      <p:cBhvr>
                                        <p:cTn id="52" dur="500"/>
                                        <p:tgtEl>
                                          <p:spTgt spid="1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xEl>
                                              <p:pRg st="1" end="1"/>
                                            </p:txEl>
                                          </p:spTgt>
                                        </p:tgtEl>
                                        <p:attrNameLst>
                                          <p:attrName>style.visibility</p:attrName>
                                        </p:attrNameLst>
                                      </p:cBhvr>
                                      <p:to>
                                        <p:strVal val="visible"/>
                                      </p:to>
                                    </p:set>
                                    <p:animEffect transition="in" filter="fade">
                                      <p:cBhvr>
                                        <p:cTn id="67" dur="500"/>
                                        <p:tgtEl>
                                          <p:spTgt spid="1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xEl>
                                              <p:pRg st="2" end="2"/>
                                            </p:txEl>
                                          </p:spTgt>
                                        </p:tgtEl>
                                        <p:attrNameLst>
                                          <p:attrName>style.visibility</p:attrName>
                                        </p:attrNameLst>
                                      </p:cBhvr>
                                      <p:to>
                                        <p:strVal val="visible"/>
                                      </p:to>
                                    </p:set>
                                    <p:animEffect transition="in" filter="fade">
                                      <p:cBhvr>
                                        <p:cTn id="72" dur="500"/>
                                        <p:tgtEl>
                                          <p:spTgt spid="15">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xEl>
                                              <p:pRg st="0" end="0"/>
                                            </p:txEl>
                                          </p:spTgt>
                                        </p:tgtEl>
                                        <p:attrNameLst>
                                          <p:attrName>style.visibility</p:attrName>
                                        </p:attrNameLst>
                                      </p:cBhvr>
                                      <p:to>
                                        <p:strVal val="visible"/>
                                      </p:to>
                                    </p:set>
                                    <p:animEffect transition="in" filter="fade">
                                      <p:cBhvr>
                                        <p:cTn id="82" dur="500"/>
                                        <p:tgtEl>
                                          <p:spTgt spid="23">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xEl>
                                              <p:pRg st="1" end="1"/>
                                            </p:txEl>
                                          </p:spTgt>
                                        </p:tgtEl>
                                        <p:attrNameLst>
                                          <p:attrName>style.visibility</p:attrName>
                                        </p:attrNameLst>
                                      </p:cBhvr>
                                      <p:to>
                                        <p:strVal val="visible"/>
                                      </p:to>
                                    </p:set>
                                    <p:animEffect transition="in" filter="fade">
                                      <p:cBhvr>
                                        <p:cTn id="87" dur="500"/>
                                        <p:tgtEl>
                                          <p:spTgt spid="23">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3">
                                            <p:txEl>
                                              <p:pRg st="2" end="2"/>
                                            </p:txEl>
                                          </p:spTgt>
                                        </p:tgtEl>
                                        <p:attrNameLst>
                                          <p:attrName>style.visibility</p:attrName>
                                        </p:attrNameLst>
                                      </p:cBhvr>
                                      <p:to>
                                        <p:strVal val="visible"/>
                                      </p:to>
                                    </p:set>
                                    <p:animEffect transition="in" filter="fade">
                                      <p:cBhvr>
                                        <p:cTn id="92" dur="500"/>
                                        <p:tgtEl>
                                          <p:spTgt spid="23">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xEl>
                                              <p:pRg st="3" end="3"/>
                                            </p:txEl>
                                          </p:spTgt>
                                        </p:tgtEl>
                                        <p:attrNameLst>
                                          <p:attrName>style.visibility</p:attrName>
                                        </p:attrNameLst>
                                      </p:cBhvr>
                                      <p:to>
                                        <p:strVal val="visible"/>
                                      </p:to>
                                    </p:set>
                                    <p:animEffect transition="in" filter="fade">
                                      <p:cBhvr>
                                        <p:cTn id="97" dur="500"/>
                                        <p:tgtEl>
                                          <p:spTgt spid="23">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xEl>
                                              <p:pRg st="4" end="4"/>
                                            </p:txEl>
                                          </p:spTgt>
                                        </p:tgtEl>
                                        <p:attrNameLst>
                                          <p:attrName>style.visibility</p:attrName>
                                        </p:attrNameLst>
                                      </p:cBhvr>
                                      <p:to>
                                        <p:strVal val="visible"/>
                                      </p:to>
                                    </p:set>
                                    <p:animEffect transition="in" filter="fade">
                                      <p:cBhvr>
                                        <p:cTn id="102" dur="500"/>
                                        <p:tgtEl>
                                          <p:spTgt spid="23">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3">
                                            <p:txEl>
                                              <p:pRg st="5" end="5"/>
                                            </p:txEl>
                                          </p:spTgt>
                                        </p:tgtEl>
                                        <p:attrNameLst>
                                          <p:attrName>style.visibility</p:attrName>
                                        </p:attrNameLst>
                                      </p:cBhvr>
                                      <p:to>
                                        <p:strVal val="visible"/>
                                      </p:to>
                                    </p:set>
                                    <p:animEffect transition="in" filter="fade">
                                      <p:cBhvr>
                                        <p:cTn id="107"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5" grpId="0" build="p"/>
      <p:bldP spid="2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102</a:t>
            </a:fld>
            <a:endParaRPr lang="en-US"/>
          </a:p>
        </p:txBody>
      </p:sp>
      <p:sp>
        <p:nvSpPr>
          <p:cNvPr id="4" name="TextBox 3"/>
          <p:cNvSpPr txBox="1"/>
          <p:nvPr/>
        </p:nvSpPr>
        <p:spPr>
          <a:xfrm>
            <a:off x="1371600" y="1524001"/>
            <a:ext cx="8305800" cy="4770537"/>
          </a:xfrm>
          <a:prstGeom prst="rect">
            <a:avLst/>
          </a:prstGeom>
          <a:noFill/>
        </p:spPr>
        <p:txBody>
          <a:bodyPr wrap="square" rtlCol="0">
            <a:spAutoFit/>
          </a:bodyPr>
          <a:lstStyle/>
          <a:p>
            <a:r>
              <a:rPr lang="en-US" sz="1600" b="1" dirty="0">
                <a:latin typeface="Consolas" panose="020B0609020204030204" pitchFamily="49" charset="0"/>
              </a:rPr>
              <a:t>/** Sort data in the specified range using quicksort.</a:t>
            </a:r>
          </a:p>
          <a:p>
            <a:r>
              <a:rPr lang="en-US" sz="1600" b="1" dirty="0">
                <a:latin typeface="Consolas" panose="020B0609020204030204" pitchFamily="49" charset="0"/>
              </a:rPr>
              <a:t>    @</a:t>
            </a:r>
            <a:r>
              <a:rPr lang="en-US" sz="1600" b="1" dirty="0" err="1">
                <a:latin typeface="Consolas" panose="020B0609020204030204" pitchFamily="49" charset="0"/>
              </a:rPr>
              <a:t>param</a:t>
            </a:r>
            <a:r>
              <a:rPr lang="en-US" sz="1600" b="1" dirty="0">
                <a:latin typeface="Consolas" panose="020B0609020204030204" pitchFamily="49" charset="0"/>
              </a:rPr>
              <a:t> RI A random-access iterator.</a:t>
            </a:r>
          </a:p>
          <a:p>
            <a:r>
              <a:rPr lang="en-US" sz="1600" b="1" dirty="0">
                <a:latin typeface="Consolas" panose="020B0609020204030204" pitchFamily="49" charset="0"/>
              </a:rPr>
              <a:t>    @</a:t>
            </a:r>
            <a:r>
              <a:rPr lang="en-US" sz="1600" b="1" dirty="0" err="1">
                <a:latin typeface="Consolas" panose="020B0609020204030204" pitchFamily="49" charset="0"/>
              </a:rPr>
              <a:t>param</a:t>
            </a:r>
            <a:r>
              <a:rPr lang="en-US" sz="1600" b="1" dirty="0">
                <a:latin typeface="Consolas" panose="020B0609020204030204" pitchFamily="49" charset="0"/>
              </a:rPr>
              <a:t> first - references first element in the sequence to be sorted</a:t>
            </a:r>
          </a:p>
          <a:p>
            <a:r>
              <a:rPr lang="en-US" sz="1600" b="1" dirty="0">
                <a:latin typeface="Consolas" panose="020B0609020204030204" pitchFamily="49" charset="0"/>
              </a:rPr>
              <a:t>    @</a:t>
            </a:r>
            <a:r>
              <a:rPr lang="en-US" sz="1600" b="1" dirty="0" err="1">
                <a:latin typeface="Consolas" panose="020B0609020204030204" pitchFamily="49" charset="0"/>
              </a:rPr>
              <a:t>param</a:t>
            </a:r>
            <a:r>
              <a:rPr lang="en-US" sz="1600" b="1" dirty="0">
                <a:latin typeface="Consolas" panose="020B0609020204030204" pitchFamily="49" charset="0"/>
              </a:rPr>
              <a:t> last - references 1 past the end of the sequence</a:t>
            </a:r>
          </a:p>
          <a:p>
            <a:r>
              <a:rPr lang="en-US" sz="1600" b="1" dirty="0">
                <a:latin typeface="Consolas" panose="020B0609020204030204" pitchFamily="49" charset="0"/>
              </a:rPr>
              <a:t>*/</a:t>
            </a:r>
          </a:p>
          <a:p>
            <a:r>
              <a:rPr lang="en-US" sz="1600" b="1" dirty="0">
                <a:latin typeface="Consolas" panose="020B0609020204030204" pitchFamily="49" charset="0"/>
              </a:rPr>
              <a:t>template&lt;</a:t>
            </a:r>
            <a:r>
              <a:rPr lang="en-US" sz="1600" b="1" dirty="0" err="1">
                <a:latin typeface="Consolas" panose="020B0609020204030204" pitchFamily="49" charset="0"/>
              </a:rPr>
              <a:t>typename</a:t>
            </a:r>
            <a:r>
              <a:rPr lang="en-US" sz="1600" b="1" dirty="0">
                <a:latin typeface="Consolas" panose="020B0609020204030204" pitchFamily="49" charset="0"/>
              </a:rPr>
              <a:t> RI&gt;</a:t>
            </a:r>
          </a:p>
          <a:p>
            <a:r>
              <a:rPr lang="en-US" sz="1600" b="1" dirty="0">
                <a:latin typeface="Consolas" panose="020B0609020204030204" pitchFamily="49" charset="0"/>
              </a:rPr>
              <a:t>void </a:t>
            </a:r>
            <a:r>
              <a:rPr lang="en-US" sz="1600" b="1" dirty="0" err="1">
                <a:latin typeface="Consolas" panose="020B0609020204030204" pitchFamily="49" charset="0"/>
              </a:rPr>
              <a:t>quick_sort</a:t>
            </a:r>
            <a:r>
              <a:rPr lang="en-US" sz="1600" b="1" dirty="0">
                <a:latin typeface="Consolas" panose="020B0609020204030204" pitchFamily="49" charset="0"/>
              </a:rPr>
              <a:t>(RI first, RI last)</a:t>
            </a:r>
          </a:p>
          <a:p>
            <a:r>
              <a:rPr lang="en-US" sz="1600" b="1" dirty="0">
                <a:latin typeface="Consolas" panose="020B0609020204030204" pitchFamily="49" charset="0"/>
              </a:rPr>
              <a:t>{</a:t>
            </a:r>
          </a:p>
          <a:p>
            <a:r>
              <a:rPr lang="en-US" sz="1600" b="1" dirty="0">
                <a:latin typeface="Consolas" panose="020B0609020204030204" pitchFamily="49" charset="0"/>
              </a:rPr>
              <a:t>   if (last - first &gt; 1)</a:t>
            </a:r>
          </a:p>
          <a:p>
            <a:r>
              <a:rPr lang="en-US" sz="1600" b="1" dirty="0">
                <a:latin typeface="Consolas" panose="020B0609020204030204" pitchFamily="49" charset="0"/>
              </a:rPr>
              <a:t>   {</a:t>
            </a:r>
          </a:p>
          <a:p>
            <a:r>
              <a:rPr lang="en-US" sz="1600" b="1" dirty="0">
                <a:latin typeface="Consolas" panose="020B0609020204030204" pitchFamily="49" charset="0"/>
              </a:rPr>
              <a:t>      // Partition the table.</a:t>
            </a:r>
          </a:p>
          <a:p>
            <a:r>
              <a:rPr lang="en-US" sz="1600" b="1" dirty="0">
                <a:latin typeface="Consolas" panose="020B0609020204030204" pitchFamily="49" charset="0"/>
              </a:rPr>
              <a:t>      </a:t>
            </a:r>
            <a:r>
              <a:rPr lang="en-US" sz="1600" b="1" dirty="0">
                <a:solidFill>
                  <a:srgbClr val="FF0000"/>
                </a:solidFill>
                <a:latin typeface="Consolas" panose="020B0609020204030204" pitchFamily="49" charset="0"/>
              </a:rPr>
              <a:t>RI pivot = partition(first, last);</a:t>
            </a:r>
          </a:p>
          <a:p>
            <a:r>
              <a:rPr lang="en-US" sz="1600" b="1" dirty="0">
                <a:latin typeface="Consolas" panose="020B0609020204030204" pitchFamily="49" charset="0"/>
              </a:rPr>
              <a:t>      // Sort the left half.</a:t>
            </a:r>
          </a:p>
          <a:p>
            <a:r>
              <a:rPr lang="en-US" sz="1600" b="1" dirty="0">
                <a:latin typeface="Consolas" panose="020B0609020204030204" pitchFamily="49" charset="0"/>
              </a:rPr>
              <a:t>      </a:t>
            </a:r>
            <a:r>
              <a:rPr lang="en-US" sz="1600" b="1" dirty="0" err="1">
                <a:solidFill>
                  <a:srgbClr val="FF0000"/>
                </a:solidFill>
                <a:latin typeface="Consolas" panose="020B0609020204030204" pitchFamily="49" charset="0"/>
              </a:rPr>
              <a:t>quick_sort</a:t>
            </a:r>
            <a:r>
              <a:rPr lang="en-US" sz="1600" b="1" dirty="0">
                <a:solidFill>
                  <a:srgbClr val="FF0000"/>
                </a:solidFill>
                <a:latin typeface="Consolas" panose="020B0609020204030204" pitchFamily="49" charset="0"/>
              </a:rPr>
              <a:t>(first, pivot);</a:t>
            </a:r>
          </a:p>
          <a:p>
            <a:r>
              <a:rPr lang="en-US" sz="1600" b="1" dirty="0">
                <a:latin typeface="Consolas" panose="020B0609020204030204" pitchFamily="49" charset="0"/>
              </a:rPr>
              <a:t>      // Sort the right half.</a:t>
            </a:r>
          </a:p>
          <a:p>
            <a:r>
              <a:rPr lang="en-US" sz="1600" b="1" dirty="0">
                <a:latin typeface="Consolas" panose="020B0609020204030204" pitchFamily="49" charset="0"/>
              </a:rPr>
              <a:t>      </a:t>
            </a:r>
            <a:r>
              <a:rPr lang="en-US" sz="1600" b="1" dirty="0" err="1">
                <a:solidFill>
                  <a:srgbClr val="FF0000"/>
                </a:solidFill>
                <a:latin typeface="Consolas" panose="020B0609020204030204" pitchFamily="49" charset="0"/>
              </a:rPr>
              <a:t>quick_sort</a:t>
            </a:r>
            <a:r>
              <a:rPr lang="en-US" sz="1600" b="1" dirty="0">
                <a:solidFill>
                  <a:srgbClr val="FF0000"/>
                </a:solidFill>
                <a:latin typeface="Consolas" panose="020B0609020204030204" pitchFamily="49" charset="0"/>
              </a:rPr>
              <a:t>(pivot + 1, last);</a:t>
            </a:r>
          </a:p>
          <a:p>
            <a:r>
              <a:rPr lang="en-US" sz="1600" b="1" dirty="0">
                <a:latin typeface="Consolas" panose="020B0609020204030204" pitchFamily="49" charset="0"/>
              </a:rPr>
              <a:t>   }</a:t>
            </a:r>
          </a:p>
          <a:p>
            <a:r>
              <a:rPr lang="en-US" sz="1600" b="1" dirty="0">
                <a:latin typeface="Consolas" panose="020B0609020204030204" pitchFamily="49" charset="0"/>
              </a:rPr>
              <a:t>}</a:t>
            </a:r>
          </a:p>
          <a:p>
            <a:endParaRPr lang="en-US" sz="1600" b="1" dirty="0">
              <a:latin typeface="Consolas" panose="020B0609020204030204" pitchFamily="49" charset="0"/>
            </a:endParaRPr>
          </a:p>
        </p:txBody>
      </p:sp>
      <p:sp>
        <p:nvSpPr>
          <p:cNvPr id="5" name="Title 4"/>
          <p:cNvSpPr>
            <a:spLocks noGrp="1"/>
          </p:cNvSpPr>
          <p:nvPr>
            <p:ph type="title"/>
          </p:nvPr>
        </p:nvSpPr>
        <p:spPr/>
        <p:txBody>
          <a:bodyPr/>
          <a:lstStyle/>
          <a:p>
            <a:r>
              <a:rPr lang="en-US" dirty="0"/>
              <a:t>Quicksort</a:t>
            </a:r>
          </a:p>
        </p:txBody>
      </p:sp>
    </p:spTree>
    <p:extLst>
      <p:ext uri="{BB962C8B-B14F-4D97-AF65-F5344CB8AC3E}">
        <p14:creationId xmlns:p14="http://schemas.microsoft.com/office/powerpoint/2010/main" val="32332135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for </a:t>
            </a:r>
            <a:r>
              <a:rPr lang="en-US" sz="4000" dirty="0">
                <a:latin typeface="Courier New" pitchFamily="49" charset="0"/>
                <a:cs typeface="Courier New" pitchFamily="49" charset="0"/>
              </a:rPr>
              <a:t>partition</a:t>
            </a:r>
            <a:endParaRPr lang="en-US" dirty="0"/>
          </a:p>
        </p:txBody>
      </p:sp>
      <p:sp>
        <p:nvSpPr>
          <p:cNvPr id="3" name="Footer Placeholder 2"/>
          <p:cNvSpPr>
            <a:spLocks noGrp="1"/>
          </p:cNvSpPr>
          <p:nvPr>
            <p:ph type="ftr" sz="quarter" idx="11"/>
          </p:nvPr>
        </p:nvSpPr>
        <p:spPr/>
        <p:txBody>
          <a:bodyPr/>
          <a:lstStyle/>
          <a:p>
            <a:pPr>
              <a:defRPr/>
            </a:pPr>
            <a:r>
              <a:rPr lang="en-US"/>
              <a:t>Sorting (37)</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103</a:t>
            </a:fld>
            <a:endParaRPr lang="en-US" dirty="0"/>
          </a:p>
        </p:txBody>
      </p:sp>
      <p:pic>
        <p:nvPicPr>
          <p:cNvPr id="7" name="Picture 6">
            <a:extLst>
              <a:ext uri="{FF2B5EF4-FFF2-40B4-BE49-F238E27FC236}">
                <a16:creationId xmlns:a16="http://schemas.microsoft.com/office/drawing/2014/main" id="{0E7A9C42-C5CA-4458-8B89-14B6CA9BBE11}"/>
              </a:ext>
            </a:extLst>
          </p:cNvPr>
          <p:cNvPicPr>
            <a:picLocks noChangeAspect="1"/>
          </p:cNvPicPr>
          <p:nvPr/>
        </p:nvPicPr>
        <p:blipFill>
          <a:blip r:embed="rId2"/>
          <a:stretch>
            <a:fillRect/>
          </a:stretch>
        </p:blipFill>
        <p:spPr>
          <a:xfrm>
            <a:off x="1033462" y="1316558"/>
            <a:ext cx="8448675" cy="5372100"/>
          </a:xfrm>
          <a:prstGeom prst="rect">
            <a:avLst/>
          </a:prstGeom>
        </p:spPr>
      </p:pic>
    </p:spTree>
    <p:extLst>
      <p:ext uri="{BB962C8B-B14F-4D97-AF65-F5344CB8AC3E}">
        <p14:creationId xmlns:p14="http://schemas.microsoft.com/office/powerpoint/2010/main" val="36084253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3"/>
          <p:cNvSpPr>
            <a:spLocks noGrp="1" noChangeArrowheads="1"/>
          </p:cNvSpPr>
          <p:nvPr>
            <p:ph sz="quarter" idx="1"/>
          </p:nvPr>
        </p:nvSpPr>
        <p:spPr>
          <a:xfrm>
            <a:off x="642309" y="1242326"/>
            <a:ext cx="9677347" cy="2796274"/>
          </a:xfrm>
        </p:spPr>
        <p:txBody>
          <a:bodyPr/>
          <a:lstStyle/>
          <a:p>
            <a:pPr eaLnBrk="1" hangingPunct="1"/>
            <a:r>
              <a:rPr lang="en-US" sz="2000" dirty="0"/>
              <a:t>Quicksort is O(</a:t>
            </a:r>
            <a:r>
              <a:rPr lang="en-US" sz="2000" i="1" dirty="0"/>
              <a:t>n</a:t>
            </a:r>
            <a:r>
              <a:rPr lang="en-US" sz="2000" baseline="30000" dirty="0"/>
              <a:t>2</a:t>
            </a:r>
            <a:r>
              <a:rPr lang="en-US" sz="2000" dirty="0"/>
              <a:t>) when each split yields one empty subarray, which is the case when the array is presorted.</a:t>
            </a:r>
          </a:p>
          <a:p>
            <a:pPr eaLnBrk="1" hangingPunct="1"/>
            <a:r>
              <a:rPr lang="en-US" sz="2000" dirty="0"/>
              <a:t>The worst possible performance occurs for a sorted array, which is not very desirable.</a:t>
            </a:r>
          </a:p>
          <a:p>
            <a:r>
              <a:rPr lang="en-US" sz="2000" dirty="0"/>
              <a:t>A better solution is to pick the pivot value in a way that is less likely to lead to a bad split.</a:t>
            </a:r>
          </a:p>
          <a:p>
            <a:pPr lvl="1"/>
            <a:r>
              <a:rPr lang="en-US" sz="1800" dirty="0"/>
              <a:t>Use three references: </a:t>
            </a:r>
            <a:r>
              <a:rPr lang="en-US" sz="1800" dirty="0">
                <a:latin typeface="Courier New" pitchFamily="49" charset="0"/>
                <a:cs typeface="Courier New" pitchFamily="49" charset="0"/>
              </a:rPr>
              <a:t>first, middle, last.</a:t>
            </a:r>
          </a:p>
          <a:p>
            <a:pPr lvl="1"/>
            <a:r>
              <a:rPr lang="en-US" sz="1800" dirty="0"/>
              <a:t>Select the median of these items as the pivot.</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104</a:t>
            </a:fld>
            <a:endParaRPr lang="en-US"/>
          </a:p>
        </p:txBody>
      </p:sp>
      <p:sp>
        <p:nvSpPr>
          <p:cNvPr id="4" name="Title 3"/>
          <p:cNvSpPr>
            <a:spLocks noGrp="1"/>
          </p:cNvSpPr>
          <p:nvPr>
            <p:ph type="title"/>
          </p:nvPr>
        </p:nvSpPr>
        <p:spPr/>
        <p:txBody>
          <a:bodyPr/>
          <a:lstStyle/>
          <a:p>
            <a:r>
              <a:rPr lang="en-US" dirty="0"/>
              <a:t>A Revised Partition Algorithm</a:t>
            </a:r>
          </a:p>
        </p:txBody>
      </p:sp>
      <p:sp>
        <p:nvSpPr>
          <p:cNvPr id="5" name="TextBox 4"/>
          <p:cNvSpPr txBox="1"/>
          <p:nvPr/>
        </p:nvSpPr>
        <p:spPr>
          <a:xfrm>
            <a:off x="1317196" y="4379250"/>
            <a:ext cx="8327571" cy="2308324"/>
          </a:xfrm>
          <a:prstGeom prst="rect">
            <a:avLst/>
          </a:prstGeom>
          <a:noFill/>
        </p:spPr>
        <p:txBody>
          <a:bodyPr wrap="square" rtlCol="0">
            <a:spAutoFit/>
          </a:bodyPr>
          <a:lstStyle/>
          <a:p>
            <a:pPr>
              <a:spcAft>
                <a:spcPts val="600"/>
              </a:spcAft>
            </a:pPr>
            <a:r>
              <a:rPr lang="en-US" sz="2000" b="1" dirty="0"/>
              <a:t>Revised Partition Algorithm</a:t>
            </a:r>
          </a:p>
          <a:p>
            <a:pPr>
              <a:spcAft>
                <a:spcPts val="600"/>
              </a:spcAft>
            </a:pPr>
            <a:r>
              <a:rPr lang="en-US" dirty="0">
                <a:latin typeface="Consolas" panose="020B0609020204030204" pitchFamily="49" charset="0"/>
                <a:cs typeface="Consolas" panose="020B0609020204030204" pitchFamily="49" charset="0"/>
              </a:rPr>
              <a:t>1. Sort table[first], table[middle], and table[last-1].</a:t>
            </a:r>
          </a:p>
          <a:p>
            <a:pPr>
              <a:spcAft>
                <a:spcPts val="600"/>
              </a:spcAft>
            </a:pPr>
            <a:r>
              <a:rPr lang="en-US" dirty="0">
                <a:latin typeface="Consolas" panose="020B0609020204030204" pitchFamily="49" charset="0"/>
                <a:cs typeface="Consolas" panose="020B0609020204030204" pitchFamily="49" charset="0"/>
              </a:rPr>
              <a:t>2. Move median value to first position (pivot value) by exchanging table[first] and table[middle].</a:t>
            </a:r>
          </a:p>
          <a:p>
            <a:r>
              <a:rPr lang="en-US" dirty="0">
                <a:latin typeface="Consolas" panose="020B0609020204030204" pitchFamily="49" charset="0"/>
                <a:cs typeface="Consolas" panose="020B0609020204030204" pitchFamily="49" charset="0"/>
              </a:rPr>
              <a:t>3. Initialize up to first + 1 and down to last - 1.</a:t>
            </a:r>
          </a:p>
          <a:p>
            <a:pPr>
              <a:spcAft>
                <a:spcPts val="600"/>
              </a:spcAft>
            </a:pPr>
            <a:r>
              <a:rPr lang="en-US" dirty="0"/>
              <a:t>	</a:t>
            </a:r>
            <a:r>
              <a:rPr lang="en-US" sz="3200" dirty="0"/>
              <a:t>…</a:t>
            </a:r>
          </a:p>
        </p:txBody>
      </p:sp>
    </p:spTree>
    <p:extLst>
      <p:ext uri="{BB962C8B-B14F-4D97-AF65-F5344CB8AC3E}">
        <p14:creationId xmlns:p14="http://schemas.microsoft.com/office/powerpoint/2010/main" val="206122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6226">
                                            <p:txEl>
                                              <p:pRg st="0" end="0"/>
                                            </p:txEl>
                                          </p:spTgt>
                                        </p:tgtEl>
                                        <p:attrNameLst>
                                          <p:attrName>style.visibility</p:attrName>
                                        </p:attrNameLst>
                                      </p:cBhvr>
                                      <p:to>
                                        <p:strVal val="visible"/>
                                      </p:to>
                                    </p:set>
                                    <p:animEffect transition="in" filter="fade">
                                      <p:cBhvr>
                                        <p:cTn id="7" dur="500"/>
                                        <p:tgtEl>
                                          <p:spTgt spid="436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6226">
                                            <p:txEl>
                                              <p:pRg st="1" end="1"/>
                                            </p:txEl>
                                          </p:spTgt>
                                        </p:tgtEl>
                                        <p:attrNameLst>
                                          <p:attrName>style.visibility</p:attrName>
                                        </p:attrNameLst>
                                      </p:cBhvr>
                                      <p:to>
                                        <p:strVal val="visible"/>
                                      </p:to>
                                    </p:set>
                                    <p:animEffect transition="in" filter="fade">
                                      <p:cBhvr>
                                        <p:cTn id="12" dur="500"/>
                                        <p:tgtEl>
                                          <p:spTgt spid="436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6226">
                                            <p:txEl>
                                              <p:pRg st="2" end="2"/>
                                            </p:txEl>
                                          </p:spTgt>
                                        </p:tgtEl>
                                        <p:attrNameLst>
                                          <p:attrName>style.visibility</p:attrName>
                                        </p:attrNameLst>
                                      </p:cBhvr>
                                      <p:to>
                                        <p:strVal val="visible"/>
                                      </p:to>
                                    </p:set>
                                    <p:animEffect transition="in" filter="fade">
                                      <p:cBhvr>
                                        <p:cTn id="17" dur="500"/>
                                        <p:tgtEl>
                                          <p:spTgt spid="43622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6226">
                                            <p:txEl>
                                              <p:pRg st="3" end="3"/>
                                            </p:txEl>
                                          </p:spTgt>
                                        </p:tgtEl>
                                        <p:attrNameLst>
                                          <p:attrName>style.visibility</p:attrName>
                                        </p:attrNameLst>
                                      </p:cBhvr>
                                      <p:to>
                                        <p:strVal val="visible"/>
                                      </p:to>
                                    </p:set>
                                    <p:animEffect transition="in" filter="fade">
                                      <p:cBhvr>
                                        <p:cTn id="20" dur="500"/>
                                        <p:tgtEl>
                                          <p:spTgt spid="43622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6226">
                                            <p:txEl>
                                              <p:pRg st="4" end="4"/>
                                            </p:txEl>
                                          </p:spTgt>
                                        </p:tgtEl>
                                        <p:attrNameLst>
                                          <p:attrName>style.visibility</p:attrName>
                                        </p:attrNameLst>
                                      </p:cBhvr>
                                      <p:to>
                                        <p:strVal val="visible"/>
                                      </p:to>
                                    </p:set>
                                    <p:animEffect transition="in" filter="fade">
                                      <p:cBhvr>
                                        <p:cTn id="23" dur="500"/>
                                        <p:tgtEl>
                                          <p:spTgt spid="43622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6" grpId="0" build="p"/>
      <p:bldP spid="5" grpId="0" build="p" bldLvl="2"/>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0" name="Picture 2"/>
          <p:cNvPicPr>
            <a:picLocks noChangeAspect="1" noChangeArrowheads="1"/>
          </p:cNvPicPr>
          <p:nvPr/>
        </p:nvPicPr>
        <p:blipFill>
          <a:blip r:embed="rId2"/>
          <a:srcRect/>
          <a:stretch>
            <a:fillRect/>
          </a:stretch>
        </p:blipFill>
        <p:spPr bwMode="auto">
          <a:xfrm>
            <a:off x="1128894" y="1502352"/>
            <a:ext cx="8715011" cy="518549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105</a:t>
            </a:fld>
            <a:endParaRPr lang="en-US"/>
          </a:p>
        </p:txBody>
      </p:sp>
      <p:sp>
        <p:nvSpPr>
          <p:cNvPr id="4" name="Title 3"/>
          <p:cNvSpPr>
            <a:spLocks noGrp="1"/>
          </p:cNvSpPr>
          <p:nvPr>
            <p:ph type="title"/>
          </p:nvPr>
        </p:nvSpPr>
        <p:spPr/>
        <p:txBody>
          <a:bodyPr/>
          <a:lstStyle/>
          <a:p>
            <a:r>
              <a:rPr lang="en-US" dirty="0"/>
              <a:t>A Revised Partition Algorithm</a:t>
            </a:r>
          </a:p>
        </p:txBody>
      </p:sp>
    </p:spTree>
    <p:extLst>
      <p:ext uri="{BB962C8B-B14F-4D97-AF65-F5344CB8AC3E}">
        <p14:creationId xmlns:p14="http://schemas.microsoft.com/office/powerpoint/2010/main" val="41044683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9298" name="Group 7"/>
          <p:cNvGrpSpPr>
            <a:grpSpLocks/>
          </p:cNvGrpSpPr>
          <p:nvPr/>
        </p:nvGrpSpPr>
        <p:grpSpPr bwMode="auto">
          <a:xfrm>
            <a:off x="3448050" y="2760663"/>
            <a:ext cx="4076700" cy="457200"/>
            <a:chOff x="940761" y="3218432"/>
            <a:chExt cx="4076700" cy="457200"/>
          </a:xfrm>
        </p:grpSpPr>
        <p:grpSp>
          <p:nvGrpSpPr>
            <p:cNvPr id="439305" name="Group 8"/>
            <p:cNvGrpSpPr>
              <a:grpSpLocks/>
            </p:cNvGrpSpPr>
            <p:nvPr/>
          </p:nvGrpSpPr>
          <p:grpSpPr bwMode="auto">
            <a:xfrm>
              <a:off x="940761" y="3218432"/>
              <a:ext cx="2272048" cy="457200"/>
              <a:chOff x="1524000" y="3505200"/>
              <a:chExt cx="2272048" cy="457200"/>
            </a:xfrm>
          </p:grpSpPr>
          <p:sp>
            <p:nvSpPr>
              <p:cNvPr id="15" name="Rectangle 14"/>
              <p:cNvSpPr/>
              <p:nvPr/>
            </p:nvSpPr>
            <p:spPr>
              <a:xfrm>
                <a:off x="1524000"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44</a:t>
                </a:r>
              </a:p>
            </p:txBody>
          </p:sp>
          <p:sp>
            <p:nvSpPr>
              <p:cNvPr id="16" name="Rectangle 15"/>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17" name="Rectangle 16"/>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18" name="Rectangle 17"/>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19" name="Rectangle 18"/>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39306" name="Group 9"/>
            <p:cNvGrpSpPr>
              <a:grpSpLocks/>
            </p:cNvGrpSpPr>
            <p:nvPr/>
          </p:nvGrpSpPr>
          <p:grpSpPr bwMode="auto">
            <a:xfrm>
              <a:off x="3202613" y="3218432"/>
              <a:ext cx="1814848" cy="457200"/>
              <a:chOff x="1524000" y="3505200"/>
              <a:chExt cx="1814848" cy="457200"/>
            </a:xfrm>
          </p:grpSpPr>
          <p:sp>
            <p:nvSpPr>
              <p:cNvPr id="11" name="Rectangle 10"/>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12" name="Rectangle 11"/>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13" name="Rectangle 12"/>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14" name="Rectangle 13"/>
              <p:cNvSpPr/>
              <p:nvPr/>
            </p:nvSpPr>
            <p:spPr>
              <a:xfrm>
                <a:off x="2881648"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grpSp>
        <p:nvGrpSpPr>
          <p:cNvPr id="6" name="Group 5"/>
          <p:cNvGrpSpPr/>
          <p:nvPr/>
        </p:nvGrpSpPr>
        <p:grpSpPr>
          <a:xfrm>
            <a:off x="4959351" y="2020889"/>
            <a:ext cx="1063625" cy="739775"/>
            <a:chOff x="4044950" y="2020888"/>
            <a:chExt cx="1063625" cy="739775"/>
          </a:xfrm>
        </p:grpSpPr>
        <p:sp>
          <p:nvSpPr>
            <p:cNvPr id="21" name="Down Arrow 20"/>
            <p:cNvSpPr/>
            <p:nvPr/>
          </p:nvSpPr>
          <p:spPr>
            <a:xfrm>
              <a:off x="4462463"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39300" name="TextBox 21"/>
            <p:cNvSpPr txBox="1">
              <a:spLocks noChangeArrowheads="1"/>
            </p:cNvSpPr>
            <p:nvPr/>
          </p:nvSpPr>
          <p:spPr bwMode="auto">
            <a:xfrm>
              <a:off x="4044950" y="2020888"/>
              <a:ext cx="1063625" cy="369332"/>
            </a:xfrm>
            <a:prstGeom prst="rect">
              <a:avLst/>
            </a:prstGeom>
            <a:noFill/>
            <a:ln w="9525">
              <a:noFill/>
              <a:miter lim="800000"/>
              <a:headEnd/>
              <a:tailEnd/>
            </a:ln>
          </p:spPr>
          <p:txBody>
            <a:bodyPr>
              <a:spAutoFit/>
            </a:bodyPr>
            <a:lstStyle/>
            <a:p>
              <a:pPr algn="ctr"/>
              <a:r>
                <a:rPr lang="en-US" b="1" dirty="0">
                  <a:latin typeface="Consolas" panose="020B0609020204030204" pitchFamily="49" charset="0"/>
                  <a:cs typeface="Courier New" pitchFamily="49" charset="0"/>
                </a:rPr>
                <a:t>middle</a:t>
              </a:r>
            </a:p>
          </p:txBody>
        </p:sp>
      </p:grpSp>
      <p:grpSp>
        <p:nvGrpSpPr>
          <p:cNvPr id="8" name="Group 7"/>
          <p:cNvGrpSpPr/>
          <p:nvPr/>
        </p:nvGrpSpPr>
        <p:grpSpPr>
          <a:xfrm>
            <a:off x="3267075" y="2019301"/>
            <a:ext cx="4406900" cy="741363"/>
            <a:chOff x="2352675" y="2019300"/>
            <a:chExt cx="4406900" cy="741363"/>
          </a:xfrm>
        </p:grpSpPr>
        <p:grpSp>
          <p:nvGrpSpPr>
            <p:cNvPr id="5" name="Group 4"/>
            <p:cNvGrpSpPr/>
            <p:nvPr/>
          </p:nvGrpSpPr>
          <p:grpSpPr>
            <a:xfrm>
              <a:off x="2352675" y="2035175"/>
              <a:ext cx="819150" cy="725488"/>
              <a:chOff x="2352675" y="2035175"/>
              <a:chExt cx="819150" cy="725488"/>
            </a:xfrm>
          </p:grpSpPr>
          <p:sp>
            <p:nvSpPr>
              <p:cNvPr id="23" name="Down Arrow 22"/>
              <p:cNvSpPr/>
              <p:nvPr/>
            </p:nvSpPr>
            <p:spPr>
              <a:xfrm>
                <a:off x="2647950"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39302" name="TextBox 23"/>
              <p:cNvSpPr txBox="1">
                <a:spLocks noChangeArrowheads="1"/>
              </p:cNvSpPr>
              <p:nvPr/>
            </p:nvSpPr>
            <p:spPr bwMode="auto">
              <a:xfrm>
                <a:off x="2352675" y="2035175"/>
                <a:ext cx="819150" cy="369332"/>
              </a:xfrm>
              <a:prstGeom prst="rect">
                <a:avLst/>
              </a:prstGeom>
              <a:noFill/>
              <a:ln w="9525">
                <a:noFill/>
                <a:miter lim="800000"/>
                <a:headEnd/>
                <a:tailEnd/>
              </a:ln>
            </p:spPr>
            <p:txBody>
              <a:bodyPr>
                <a:spAutoFit/>
              </a:bodyPr>
              <a:lstStyle/>
              <a:p>
                <a:pPr algn="ctr"/>
                <a:r>
                  <a:rPr lang="en-US" b="1" dirty="0">
                    <a:latin typeface="Consolas" panose="020B0609020204030204" pitchFamily="49" charset="0"/>
                    <a:cs typeface="Courier New" pitchFamily="49" charset="0"/>
                  </a:rPr>
                  <a:t>first</a:t>
                </a:r>
              </a:p>
            </p:txBody>
          </p:sp>
        </p:grpSp>
        <p:grpSp>
          <p:nvGrpSpPr>
            <p:cNvPr id="7" name="Group 6"/>
            <p:cNvGrpSpPr/>
            <p:nvPr/>
          </p:nvGrpSpPr>
          <p:grpSpPr>
            <a:xfrm>
              <a:off x="6003925" y="2019300"/>
              <a:ext cx="755650" cy="725488"/>
              <a:chOff x="6003925" y="2019300"/>
              <a:chExt cx="755650" cy="725488"/>
            </a:xfrm>
          </p:grpSpPr>
          <p:sp>
            <p:nvSpPr>
              <p:cNvPr id="25" name="Down Arrow 24"/>
              <p:cNvSpPr/>
              <p:nvPr/>
            </p:nvSpPr>
            <p:spPr>
              <a:xfrm>
                <a:off x="6267450" y="2363788"/>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39304" name="TextBox 25"/>
              <p:cNvSpPr txBox="1">
                <a:spLocks noChangeArrowheads="1"/>
              </p:cNvSpPr>
              <p:nvPr/>
            </p:nvSpPr>
            <p:spPr bwMode="auto">
              <a:xfrm>
                <a:off x="6003925" y="2019300"/>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last</a:t>
                </a:r>
              </a:p>
            </p:txBody>
          </p:sp>
        </p:grpSp>
      </p:gr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106</a:t>
            </a:fld>
            <a:endParaRPr lang="en-US"/>
          </a:p>
        </p:txBody>
      </p:sp>
      <p:sp>
        <p:nvSpPr>
          <p:cNvPr id="4" name="Title 3"/>
          <p:cNvSpPr>
            <a:spLocks noGrp="1"/>
          </p:cNvSpPr>
          <p:nvPr>
            <p:ph type="title"/>
          </p:nvPr>
        </p:nvSpPr>
        <p:spPr/>
        <p:txBody>
          <a:bodyPr/>
          <a:lstStyle/>
          <a:p>
            <a:r>
              <a:rPr lang="en-US" dirty="0"/>
              <a:t>Median of Three</a:t>
            </a:r>
          </a:p>
        </p:txBody>
      </p:sp>
      <p:sp>
        <p:nvSpPr>
          <p:cNvPr id="26" name="Rectangle 25"/>
          <p:cNvSpPr/>
          <p:nvPr/>
        </p:nvSpPr>
        <p:spPr>
          <a:xfrm>
            <a:off x="3773455" y="3810000"/>
            <a:ext cx="3636995"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middle = (last – first) / 2</a:t>
            </a:r>
          </a:p>
          <a:p>
            <a:pPr algn="ctr">
              <a:defRPr/>
            </a:pPr>
            <a:r>
              <a:rPr lang="en-US" dirty="0"/>
              <a:t>      = (8 – 0) / 2 = 4</a:t>
            </a:r>
          </a:p>
        </p:txBody>
      </p:sp>
    </p:spTree>
    <p:extLst>
      <p:ext uri="{BB962C8B-B14F-4D97-AF65-F5344CB8AC3E}">
        <p14:creationId xmlns:p14="http://schemas.microsoft.com/office/powerpoint/2010/main" val="150436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22" name="Group 7"/>
          <p:cNvGrpSpPr>
            <a:grpSpLocks/>
          </p:cNvGrpSpPr>
          <p:nvPr/>
        </p:nvGrpSpPr>
        <p:grpSpPr bwMode="auto">
          <a:xfrm>
            <a:off x="3448050" y="2760663"/>
            <a:ext cx="4076700" cy="457200"/>
            <a:chOff x="940761" y="3218432"/>
            <a:chExt cx="4076700" cy="457200"/>
          </a:xfrm>
        </p:grpSpPr>
        <p:grpSp>
          <p:nvGrpSpPr>
            <p:cNvPr id="440330" name="Group 8"/>
            <p:cNvGrpSpPr>
              <a:grpSpLocks/>
            </p:cNvGrpSpPr>
            <p:nvPr/>
          </p:nvGrpSpPr>
          <p:grpSpPr bwMode="auto">
            <a:xfrm>
              <a:off x="940761" y="3218432"/>
              <a:ext cx="2272048" cy="457200"/>
              <a:chOff x="1524000" y="3505200"/>
              <a:chExt cx="2272048" cy="457200"/>
            </a:xfrm>
          </p:grpSpPr>
          <p:sp>
            <p:nvSpPr>
              <p:cNvPr id="15" name="Rectangle 14"/>
              <p:cNvSpPr/>
              <p:nvPr/>
            </p:nvSpPr>
            <p:spPr>
              <a:xfrm>
                <a:off x="1524000" y="3505200"/>
                <a:ext cx="457200" cy="457200"/>
              </a:xfrm>
              <a:prstGeom prst="rect">
                <a:avLst/>
              </a:prstGeom>
              <a:solidFill>
                <a:srgbClr val="FF000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16" name="Rectangle 15"/>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17" name="Rectangle 16"/>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18" name="Rectangle 17"/>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19" name="Rectangle 18"/>
              <p:cNvSpPr/>
              <p:nvPr/>
            </p:nvSpPr>
            <p:spPr>
              <a:xfrm>
                <a:off x="3338513" y="3505200"/>
                <a:ext cx="457200" cy="457200"/>
              </a:xfrm>
              <a:prstGeom prst="rect">
                <a:avLst/>
              </a:prstGeom>
              <a:solidFill>
                <a:srgbClr val="FF000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44</a:t>
                </a:r>
              </a:p>
            </p:txBody>
          </p:sp>
        </p:grpSp>
        <p:grpSp>
          <p:nvGrpSpPr>
            <p:cNvPr id="440331" name="Group 9"/>
            <p:cNvGrpSpPr>
              <a:grpSpLocks/>
            </p:cNvGrpSpPr>
            <p:nvPr/>
          </p:nvGrpSpPr>
          <p:grpSpPr bwMode="auto">
            <a:xfrm>
              <a:off x="3202613" y="3218432"/>
              <a:ext cx="1814848" cy="457200"/>
              <a:chOff x="1524000" y="3505200"/>
              <a:chExt cx="1814848" cy="457200"/>
            </a:xfrm>
          </p:grpSpPr>
          <p:sp>
            <p:nvSpPr>
              <p:cNvPr id="11" name="Rectangle 10"/>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12" name="Rectangle 11"/>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13" name="Rectangle 12"/>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14" name="Rectangle 13"/>
              <p:cNvSpPr/>
              <p:nvPr/>
            </p:nvSpPr>
            <p:spPr>
              <a:xfrm>
                <a:off x="2881648" y="3505200"/>
                <a:ext cx="457200" cy="457200"/>
              </a:xfrm>
              <a:prstGeom prst="rect">
                <a:avLst/>
              </a:prstGeom>
              <a:solidFill>
                <a:srgbClr val="FF000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sp>
        <p:nvSpPr>
          <p:cNvPr id="21" name="Down Arrow 20"/>
          <p:cNvSpPr/>
          <p:nvPr/>
        </p:nvSpPr>
        <p:spPr>
          <a:xfrm>
            <a:off x="5376863"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40325" name="TextBox 21"/>
          <p:cNvSpPr txBox="1">
            <a:spLocks noChangeArrowheads="1"/>
          </p:cNvSpPr>
          <p:nvPr/>
        </p:nvSpPr>
        <p:spPr bwMode="auto">
          <a:xfrm>
            <a:off x="4959351" y="2020888"/>
            <a:ext cx="1063625"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middle</a:t>
            </a:r>
          </a:p>
        </p:txBody>
      </p:sp>
      <p:sp>
        <p:nvSpPr>
          <p:cNvPr id="23" name="Down Arrow 22"/>
          <p:cNvSpPr/>
          <p:nvPr/>
        </p:nvSpPr>
        <p:spPr>
          <a:xfrm>
            <a:off x="3562350"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40327" name="TextBox 23"/>
          <p:cNvSpPr txBox="1">
            <a:spLocks noChangeArrowheads="1"/>
          </p:cNvSpPr>
          <p:nvPr/>
        </p:nvSpPr>
        <p:spPr bwMode="auto">
          <a:xfrm>
            <a:off x="3267075" y="2035175"/>
            <a:ext cx="8191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first</a:t>
            </a:r>
          </a:p>
        </p:txBody>
      </p:sp>
      <p:sp>
        <p:nvSpPr>
          <p:cNvPr id="25" name="Down Arrow 24"/>
          <p:cNvSpPr/>
          <p:nvPr/>
        </p:nvSpPr>
        <p:spPr>
          <a:xfrm>
            <a:off x="7181850" y="2363788"/>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40329" name="TextBox 25"/>
          <p:cNvSpPr txBox="1">
            <a:spLocks noChangeArrowheads="1"/>
          </p:cNvSpPr>
          <p:nvPr/>
        </p:nvSpPr>
        <p:spPr bwMode="auto">
          <a:xfrm>
            <a:off x="6918325" y="2019300"/>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last</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107</a:t>
            </a:fld>
            <a:endParaRPr lang="en-US"/>
          </a:p>
        </p:txBody>
      </p:sp>
      <p:sp>
        <p:nvSpPr>
          <p:cNvPr id="4" name="Title 3"/>
          <p:cNvSpPr>
            <a:spLocks noGrp="1"/>
          </p:cNvSpPr>
          <p:nvPr>
            <p:ph type="title"/>
          </p:nvPr>
        </p:nvSpPr>
        <p:spPr/>
        <p:txBody>
          <a:bodyPr/>
          <a:lstStyle/>
          <a:p>
            <a:r>
              <a:rPr lang="en-US" dirty="0"/>
              <a:t>Median of Three</a:t>
            </a:r>
          </a:p>
        </p:txBody>
      </p:sp>
      <p:sp>
        <p:nvSpPr>
          <p:cNvPr id="24" name="Rectangle 23"/>
          <p:cNvSpPr/>
          <p:nvPr/>
        </p:nvSpPr>
        <p:spPr>
          <a:xfrm>
            <a:off x="3773455" y="3810000"/>
            <a:ext cx="3636995"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Sort these values</a:t>
            </a:r>
          </a:p>
        </p:txBody>
      </p:sp>
    </p:spTree>
    <p:extLst>
      <p:ext uri="{BB962C8B-B14F-4D97-AF65-F5344CB8AC3E}">
        <p14:creationId xmlns:p14="http://schemas.microsoft.com/office/powerpoint/2010/main" val="36158477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22" name="Group 7"/>
          <p:cNvGrpSpPr>
            <a:grpSpLocks/>
          </p:cNvGrpSpPr>
          <p:nvPr/>
        </p:nvGrpSpPr>
        <p:grpSpPr bwMode="auto">
          <a:xfrm>
            <a:off x="3448050" y="2760663"/>
            <a:ext cx="4076700" cy="457200"/>
            <a:chOff x="940761" y="3218432"/>
            <a:chExt cx="4076700" cy="457200"/>
          </a:xfrm>
        </p:grpSpPr>
        <p:grpSp>
          <p:nvGrpSpPr>
            <p:cNvPr id="440330" name="Group 8"/>
            <p:cNvGrpSpPr>
              <a:grpSpLocks/>
            </p:cNvGrpSpPr>
            <p:nvPr/>
          </p:nvGrpSpPr>
          <p:grpSpPr bwMode="auto">
            <a:xfrm>
              <a:off x="940761" y="3218432"/>
              <a:ext cx="2272048" cy="457200"/>
              <a:chOff x="1524000" y="3505200"/>
              <a:chExt cx="2272048" cy="457200"/>
            </a:xfrm>
          </p:grpSpPr>
          <p:sp>
            <p:nvSpPr>
              <p:cNvPr id="15" name="Rectangle 14"/>
              <p:cNvSpPr/>
              <p:nvPr/>
            </p:nvSpPr>
            <p:spPr>
              <a:xfrm>
                <a:off x="1524000" y="3505200"/>
                <a:ext cx="457200" cy="457200"/>
              </a:xfrm>
              <a:prstGeom prst="rect">
                <a:avLst/>
              </a:prstGeom>
              <a:solidFill>
                <a:srgbClr val="FF000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44</a:t>
                </a:r>
              </a:p>
            </p:txBody>
          </p:sp>
          <p:sp>
            <p:nvSpPr>
              <p:cNvPr id="16" name="Rectangle 15"/>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17" name="Rectangle 16"/>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18" name="Rectangle 17"/>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19" name="Rectangle 18"/>
              <p:cNvSpPr/>
              <p:nvPr/>
            </p:nvSpPr>
            <p:spPr>
              <a:xfrm>
                <a:off x="3338513" y="3505200"/>
                <a:ext cx="457200" cy="457200"/>
              </a:xfrm>
              <a:prstGeom prst="rect">
                <a:avLst/>
              </a:prstGeom>
              <a:solidFill>
                <a:srgbClr val="FF000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nvGrpSpPr>
            <p:cNvPr id="440331" name="Group 9"/>
            <p:cNvGrpSpPr>
              <a:grpSpLocks/>
            </p:cNvGrpSpPr>
            <p:nvPr/>
          </p:nvGrpSpPr>
          <p:grpSpPr bwMode="auto">
            <a:xfrm>
              <a:off x="3202613" y="3218432"/>
              <a:ext cx="1814848" cy="457200"/>
              <a:chOff x="1524000" y="3505200"/>
              <a:chExt cx="1814848" cy="457200"/>
            </a:xfrm>
          </p:grpSpPr>
          <p:sp>
            <p:nvSpPr>
              <p:cNvPr id="11" name="Rectangle 10"/>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12" name="Rectangle 11"/>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13" name="Rectangle 12"/>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14" name="Rectangle 13"/>
              <p:cNvSpPr/>
              <p:nvPr/>
            </p:nvSpPr>
            <p:spPr>
              <a:xfrm>
                <a:off x="2881648" y="3505200"/>
                <a:ext cx="457200" cy="457200"/>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sp>
        <p:nvSpPr>
          <p:cNvPr id="21" name="Down Arrow 20"/>
          <p:cNvSpPr/>
          <p:nvPr/>
        </p:nvSpPr>
        <p:spPr>
          <a:xfrm>
            <a:off x="5376863"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40325" name="TextBox 21"/>
          <p:cNvSpPr txBox="1">
            <a:spLocks noChangeArrowheads="1"/>
          </p:cNvSpPr>
          <p:nvPr/>
        </p:nvSpPr>
        <p:spPr bwMode="auto">
          <a:xfrm>
            <a:off x="4959351" y="2020888"/>
            <a:ext cx="1063625"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middle</a:t>
            </a:r>
          </a:p>
        </p:txBody>
      </p:sp>
      <p:sp>
        <p:nvSpPr>
          <p:cNvPr id="23" name="Down Arrow 22"/>
          <p:cNvSpPr/>
          <p:nvPr/>
        </p:nvSpPr>
        <p:spPr>
          <a:xfrm>
            <a:off x="3562350"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40327" name="TextBox 23"/>
          <p:cNvSpPr txBox="1">
            <a:spLocks noChangeArrowheads="1"/>
          </p:cNvSpPr>
          <p:nvPr/>
        </p:nvSpPr>
        <p:spPr bwMode="auto">
          <a:xfrm>
            <a:off x="3267075" y="2035175"/>
            <a:ext cx="8191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first</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108</a:t>
            </a:fld>
            <a:endParaRPr lang="en-US"/>
          </a:p>
        </p:txBody>
      </p:sp>
      <p:sp>
        <p:nvSpPr>
          <p:cNvPr id="4" name="Title 3"/>
          <p:cNvSpPr>
            <a:spLocks noGrp="1"/>
          </p:cNvSpPr>
          <p:nvPr>
            <p:ph type="title"/>
          </p:nvPr>
        </p:nvSpPr>
        <p:spPr/>
        <p:txBody>
          <a:bodyPr/>
          <a:lstStyle/>
          <a:p>
            <a:r>
              <a:rPr lang="en-US" dirty="0"/>
              <a:t>Revised Partitioning</a:t>
            </a:r>
          </a:p>
        </p:txBody>
      </p:sp>
      <p:sp>
        <p:nvSpPr>
          <p:cNvPr id="24" name="Rectangle 23"/>
          <p:cNvSpPr/>
          <p:nvPr/>
        </p:nvSpPr>
        <p:spPr>
          <a:xfrm>
            <a:off x="3773455" y="3810000"/>
            <a:ext cx="3636995"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Exchange middle and first</a:t>
            </a:r>
          </a:p>
        </p:txBody>
      </p:sp>
    </p:spTree>
    <p:extLst>
      <p:ext uri="{BB962C8B-B14F-4D97-AF65-F5344CB8AC3E}">
        <p14:creationId xmlns:p14="http://schemas.microsoft.com/office/powerpoint/2010/main" val="33654702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4418" name="Group 7"/>
          <p:cNvGrpSpPr>
            <a:grpSpLocks/>
          </p:cNvGrpSpPr>
          <p:nvPr/>
        </p:nvGrpSpPr>
        <p:grpSpPr bwMode="auto">
          <a:xfrm>
            <a:off x="3448050" y="2760663"/>
            <a:ext cx="4076700" cy="457200"/>
            <a:chOff x="940761" y="3218432"/>
            <a:chExt cx="4076700" cy="457200"/>
          </a:xfrm>
        </p:grpSpPr>
        <p:grpSp>
          <p:nvGrpSpPr>
            <p:cNvPr id="444420" name="Group 8"/>
            <p:cNvGrpSpPr>
              <a:grpSpLocks/>
            </p:cNvGrpSpPr>
            <p:nvPr/>
          </p:nvGrpSpPr>
          <p:grpSpPr bwMode="auto">
            <a:xfrm>
              <a:off x="940761" y="3218432"/>
              <a:ext cx="2272048" cy="457200"/>
              <a:chOff x="1524000" y="3505200"/>
              <a:chExt cx="2272048" cy="457200"/>
            </a:xfrm>
          </p:grpSpPr>
          <p:sp>
            <p:nvSpPr>
              <p:cNvPr id="15" name="Rectangle 14"/>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latin typeface="Consolas" panose="020B0609020204030204" pitchFamily="49" charset="0"/>
                    <a:cs typeface="Courier New" pitchFamily="49" charset="0"/>
                  </a:rPr>
                  <a:t>44</a:t>
                </a:r>
              </a:p>
            </p:txBody>
          </p:sp>
          <p:sp>
            <p:nvSpPr>
              <p:cNvPr id="16" name="Rectangle 15"/>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17" name="Rectangle 16"/>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18" name="Rectangle 17"/>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19" name="Rectangle 18"/>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nvGrpSpPr>
            <p:cNvPr id="444421" name="Group 9"/>
            <p:cNvGrpSpPr>
              <a:grpSpLocks/>
            </p:cNvGrpSpPr>
            <p:nvPr/>
          </p:nvGrpSpPr>
          <p:grpSpPr bwMode="auto">
            <a:xfrm>
              <a:off x="3202613" y="3218432"/>
              <a:ext cx="1814848" cy="457200"/>
              <a:chOff x="1524000" y="3505200"/>
              <a:chExt cx="1814848" cy="457200"/>
            </a:xfrm>
          </p:grpSpPr>
          <p:sp>
            <p:nvSpPr>
              <p:cNvPr id="11" name="Rectangle 10"/>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12" name="Rectangle 11"/>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13" name="Rectangle 12"/>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14" name="Rectangle 13"/>
              <p:cNvSpPr/>
              <p:nvPr/>
            </p:nvSpPr>
            <p:spPr>
              <a:xfrm>
                <a:off x="28816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109</a:t>
            </a:fld>
            <a:endParaRPr lang="en-US"/>
          </a:p>
        </p:txBody>
      </p:sp>
      <p:sp>
        <p:nvSpPr>
          <p:cNvPr id="4" name="Title 3"/>
          <p:cNvSpPr>
            <a:spLocks noGrp="1"/>
          </p:cNvSpPr>
          <p:nvPr>
            <p:ph type="title"/>
          </p:nvPr>
        </p:nvSpPr>
        <p:spPr/>
        <p:txBody>
          <a:bodyPr/>
          <a:lstStyle/>
          <a:p>
            <a:r>
              <a:rPr lang="en-US" dirty="0"/>
              <a:t>Revised Partitioning</a:t>
            </a:r>
          </a:p>
        </p:txBody>
      </p:sp>
      <p:grpSp>
        <p:nvGrpSpPr>
          <p:cNvPr id="6" name="Group 5"/>
          <p:cNvGrpSpPr/>
          <p:nvPr/>
        </p:nvGrpSpPr>
        <p:grpSpPr>
          <a:xfrm>
            <a:off x="3775075" y="2027239"/>
            <a:ext cx="755650" cy="733425"/>
            <a:chOff x="2860675" y="2027238"/>
            <a:chExt cx="755650" cy="733425"/>
          </a:xfrm>
        </p:grpSpPr>
        <p:sp>
          <p:nvSpPr>
            <p:cNvPr id="21" name="Down Arrow 20"/>
            <p:cNvSpPr/>
            <p:nvPr/>
          </p:nvSpPr>
          <p:spPr>
            <a:xfrm>
              <a:off x="3124200"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3" name="TextBox 18"/>
            <p:cNvSpPr txBox="1">
              <a:spLocks noChangeArrowheads="1"/>
            </p:cNvSpPr>
            <p:nvPr/>
          </p:nvSpPr>
          <p:spPr bwMode="auto">
            <a:xfrm>
              <a:off x="286067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grpSp>
      <p:grpSp>
        <p:nvGrpSpPr>
          <p:cNvPr id="5" name="Group 4"/>
          <p:cNvGrpSpPr/>
          <p:nvPr/>
        </p:nvGrpSpPr>
        <p:grpSpPr>
          <a:xfrm>
            <a:off x="7397750" y="2027239"/>
            <a:ext cx="755650" cy="733425"/>
            <a:chOff x="6003925" y="2027238"/>
            <a:chExt cx="755650" cy="733425"/>
          </a:xfrm>
        </p:grpSpPr>
        <p:sp>
          <p:nvSpPr>
            <p:cNvPr id="22" name="Down Arrow 21"/>
            <p:cNvSpPr/>
            <p:nvPr/>
          </p:nvSpPr>
          <p:spPr>
            <a:xfrm>
              <a:off x="6267450"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4" name="TextBox 19"/>
            <p:cNvSpPr txBox="1">
              <a:spLocks noChangeArrowheads="1"/>
            </p:cNvSpPr>
            <p:nvPr/>
          </p:nvSpPr>
          <p:spPr bwMode="auto">
            <a:xfrm>
              <a:off x="6003925" y="2027238"/>
              <a:ext cx="755650" cy="369332"/>
            </a:xfrm>
            <a:prstGeom prst="rect">
              <a:avLst/>
            </a:prstGeom>
            <a:noFill/>
            <a:ln w="9525">
              <a:noFill/>
              <a:miter lim="800000"/>
              <a:headEnd/>
              <a:tailEnd/>
            </a:ln>
          </p:spPr>
          <p:txBody>
            <a:bodyPr>
              <a:spAutoFit/>
            </a:bodyPr>
            <a:lstStyle/>
            <a:p>
              <a:pPr algn="ctr"/>
              <a:r>
                <a:rPr lang="en-US" b="1" dirty="0">
                  <a:latin typeface="Consolas" panose="020B0609020204030204" pitchFamily="49" charset="0"/>
                  <a:cs typeface="Courier New" pitchFamily="49" charset="0"/>
                </a:rPr>
                <a:t>down</a:t>
              </a:r>
            </a:p>
          </p:txBody>
        </p:sp>
      </p:grpSp>
      <p:sp>
        <p:nvSpPr>
          <p:cNvPr id="25" name="Rectangle 24"/>
          <p:cNvSpPr/>
          <p:nvPr/>
        </p:nvSpPr>
        <p:spPr>
          <a:xfrm>
            <a:off x="3773455" y="3810000"/>
            <a:ext cx="3636995"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Run the partition algorithm using the first element as the pivot</a:t>
            </a:r>
          </a:p>
        </p:txBody>
      </p:sp>
    </p:spTree>
    <p:extLst>
      <p:ext uri="{BB962C8B-B14F-4D97-AF65-F5344CB8AC3E}">
        <p14:creationId xmlns:p14="http://schemas.microsoft.com/office/powerpoint/2010/main" val="315370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1298"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grpSp>
          <p:nvGrpSpPr>
            <p:cNvPr id="311300"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11301" name="Group 23551"/>
            <p:cNvGrpSpPr>
              <a:grpSpLocks/>
            </p:cNvGrpSpPr>
            <p:nvPr/>
          </p:nvGrpSpPr>
          <p:grpSpPr bwMode="auto">
            <a:xfrm>
              <a:off x="1174230" y="3868313"/>
              <a:ext cx="7093362" cy="609600"/>
              <a:chOff x="1174231" y="3886200"/>
              <a:chExt cx="7093362" cy="609600"/>
            </a:xfrm>
          </p:grpSpPr>
          <p:grpSp>
            <p:nvGrpSpPr>
              <p:cNvPr id="311324"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11302" name="Group 23552"/>
            <p:cNvGrpSpPr>
              <a:grpSpLocks/>
            </p:cNvGrpSpPr>
            <p:nvPr/>
          </p:nvGrpSpPr>
          <p:grpSpPr bwMode="auto">
            <a:xfrm>
              <a:off x="685799" y="4917584"/>
              <a:ext cx="5784225" cy="609600"/>
              <a:chOff x="685799" y="4695423"/>
              <a:chExt cx="5784225" cy="609600"/>
            </a:xfrm>
          </p:grpSpPr>
          <p:grpSp>
            <p:nvGrpSpPr>
              <p:cNvPr id="311315"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11316"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11317"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11</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3107830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4418" name="Group 7"/>
          <p:cNvGrpSpPr>
            <a:grpSpLocks/>
          </p:cNvGrpSpPr>
          <p:nvPr/>
        </p:nvGrpSpPr>
        <p:grpSpPr bwMode="auto">
          <a:xfrm>
            <a:off x="3448050" y="2760663"/>
            <a:ext cx="4076700" cy="457200"/>
            <a:chOff x="940761" y="3218432"/>
            <a:chExt cx="4076700" cy="457200"/>
          </a:xfrm>
        </p:grpSpPr>
        <p:grpSp>
          <p:nvGrpSpPr>
            <p:cNvPr id="444420" name="Group 8"/>
            <p:cNvGrpSpPr>
              <a:grpSpLocks/>
            </p:cNvGrpSpPr>
            <p:nvPr/>
          </p:nvGrpSpPr>
          <p:grpSpPr bwMode="auto">
            <a:xfrm>
              <a:off x="940761" y="3218432"/>
              <a:ext cx="2272048" cy="457200"/>
              <a:chOff x="1524000" y="3505200"/>
              <a:chExt cx="2272048" cy="457200"/>
            </a:xfrm>
          </p:grpSpPr>
          <p:sp>
            <p:nvSpPr>
              <p:cNvPr id="15" name="Rectangle 14"/>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latin typeface="Consolas" panose="020B0609020204030204" pitchFamily="49" charset="0"/>
                    <a:cs typeface="Courier New" pitchFamily="49" charset="0"/>
                  </a:rPr>
                  <a:t>44</a:t>
                </a:r>
              </a:p>
            </p:txBody>
          </p:sp>
          <p:sp>
            <p:nvSpPr>
              <p:cNvPr id="16" name="Rectangle 15"/>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17" name="Rectangle 16"/>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18" name="Rectangle 17"/>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19" name="Rectangle 18"/>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nvGrpSpPr>
            <p:cNvPr id="444421" name="Group 9"/>
            <p:cNvGrpSpPr>
              <a:grpSpLocks/>
            </p:cNvGrpSpPr>
            <p:nvPr/>
          </p:nvGrpSpPr>
          <p:grpSpPr bwMode="auto">
            <a:xfrm>
              <a:off x="3202613" y="3218432"/>
              <a:ext cx="1814848" cy="457200"/>
              <a:chOff x="1524000" y="3505200"/>
              <a:chExt cx="1814848" cy="457200"/>
            </a:xfrm>
          </p:grpSpPr>
          <p:sp>
            <p:nvSpPr>
              <p:cNvPr id="11" name="Rectangle 10"/>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12" name="Rectangle 11"/>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13" name="Rectangle 12"/>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14" name="Rectangle 13"/>
              <p:cNvSpPr/>
              <p:nvPr/>
            </p:nvSpPr>
            <p:spPr>
              <a:xfrm>
                <a:off x="28816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sp>
        <p:nvSpPr>
          <p:cNvPr id="20" name="Rectangle 19"/>
          <p:cNvSpPr/>
          <p:nvPr/>
        </p:nvSpPr>
        <p:spPr>
          <a:xfrm>
            <a:off x="3611630" y="3810000"/>
            <a:ext cx="3619500" cy="99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up moves right until &gt; 44</a:t>
            </a:r>
          </a:p>
          <a:p>
            <a:pPr algn="ctr">
              <a:defRPr/>
            </a:pPr>
            <a:r>
              <a:rPr lang="en-US" dirty="0"/>
              <a:t>down move left until &lt;= 44</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110</a:t>
            </a:fld>
            <a:endParaRPr lang="en-US"/>
          </a:p>
        </p:txBody>
      </p:sp>
      <p:sp>
        <p:nvSpPr>
          <p:cNvPr id="4" name="Title 3"/>
          <p:cNvSpPr>
            <a:spLocks noGrp="1"/>
          </p:cNvSpPr>
          <p:nvPr>
            <p:ph type="title"/>
          </p:nvPr>
        </p:nvSpPr>
        <p:spPr/>
        <p:txBody>
          <a:bodyPr/>
          <a:lstStyle/>
          <a:p>
            <a:r>
              <a:rPr lang="en-US" dirty="0"/>
              <a:t>Revised Partitioning</a:t>
            </a:r>
          </a:p>
        </p:txBody>
      </p:sp>
      <p:grpSp>
        <p:nvGrpSpPr>
          <p:cNvPr id="6" name="Group 5"/>
          <p:cNvGrpSpPr/>
          <p:nvPr/>
        </p:nvGrpSpPr>
        <p:grpSpPr>
          <a:xfrm>
            <a:off x="3775075" y="2027239"/>
            <a:ext cx="755650" cy="733425"/>
            <a:chOff x="2860675" y="2027238"/>
            <a:chExt cx="755650" cy="733425"/>
          </a:xfrm>
        </p:grpSpPr>
        <p:sp>
          <p:nvSpPr>
            <p:cNvPr id="21" name="Down Arrow 20"/>
            <p:cNvSpPr/>
            <p:nvPr/>
          </p:nvSpPr>
          <p:spPr>
            <a:xfrm>
              <a:off x="3124200"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3" name="TextBox 18"/>
            <p:cNvSpPr txBox="1">
              <a:spLocks noChangeArrowheads="1"/>
            </p:cNvSpPr>
            <p:nvPr/>
          </p:nvSpPr>
          <p:spPr bwMode="auto">
            <a:xfrm>
              <a:off x="286067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grpSp>
      <p:grpSp>
        <p:nvGrpSpPr>
          <p:cNvPr id="5" name="Group 4"/>
          <p:cNvGrpSpPr/>
          <p:nvPr/>
        </p:nvGrpSpPr>
        <p:grpSpPr>
          <a:xfrm>
            <a:off x="5562600" y="2027239"/>
            <a:ext cx="755650" cy="733425"/>
            <a:chOff x="6003925" y="2027238"/>
            <a:chExt cx="755650" cy="733425"/>
          </a:xfrm>
        </p:grpSpPr>
        <p:sp>
          <p:nvSpPr>
            <p:cNvPr id="22" name="Down Arrow 21"/>
            <p:cNvSpPr/>
            <p:nvPr/>
          </p:nvSpPr>
          <p:spPr>
            <a:xfrm>
              <a:off x="6267450"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4" name="TextBox 19"/>
            <p:cNvSpPr txBox="1">
              <a:spLocks noChangeArrowheads="1"/>
            </p:cNvSpPr>
            <p:nvPr/>
          </p:nvSpPr>
          <p:spPr bwMode="auto">
            <a:xfrm>
              <a:off x="6003925" y="2027238"/>
              <a:ext cx="755650" cy="369332"/>
            </a:xfrm>
            <a:prstGeom prst="rect">
              <a:avLst/>
            </a:prstGeom>
            <a:noFill/>
            <a:ln w="9525">
              <a:noFill/>
              <a:miter lim="800000"/>
              <a:headEnd/>
              <a:tailEnd/>
            </a:ln>
          </p:spPr>
          <p:txBody>
            <a:bodyPr>
              <a:spAutoFit/>
            </a:bodyPr>
            <a:lstStyle/>
            <a:p>
              <a:pPr algn="ctr"/>
              <a:r>
                <a:rPr lang="en-US" b="1" dirty="0">
                  <a:latin typeface="Consolas" panose="020B0609020204030204" pitchFamily="49" charset="0"/>
                  <a:cs typeface="Courier New" pitchFamily="49" charset="0"/>
                </a:rPr>
                <a:t>down</a:t>
              </a:r>
            </a:p>
          </p:txBody>
        </p:sp>
      </p:grpSp>
    </p:spTree>
    <p:extLst>
      <p:ext uri="{BB962C8B-B14F-4D97-AF65-F5344CB8AC3E}">
        <p14:creationId xmlns:p14="http://schemas.microsoft.com/office/powerpoint/2010/main" val="355521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4418" name="Group 7"/>
          <p:cNvGrpSpPr>
            <a:grpSpLocks/>
          </p:cNvGrpSpPr>
          <p:nvPr/>
        </p:nvGrpSpPr>
        <p:grpSpPr bwMode="auto">
          <a:xfrm>
            <a:off x="3448050" y="2760663"/>
            <a:ext cx="4076700" cy="457200"/>
            <a:chOff x="940761" y="3218432"/>
            <a:chExt cx="4076700" cy="457200"/>
          </a:xfrm>
        </p:grpSpPr>
        <p:grpSp>
          <p:nvGrpSpPr>
            <p:cNvPr id="444420" name="Group 8"/>
            <p:cNvGrpSpPr>
              <a:grpSpLocks/>
            </p:cNvGrpSpPr>
            <p:nvPr/>
          </p:nvGrpSpPr>
          <p:grpSpPr bwMode="auto">
            <a:xfrm>
              <a:off x="940761" y="3218432"/>
              <a:ext cx="2272048" cy="457200"/>
              <a:chOff x="1524000" y="3505200"/>
              <a:chExt cx="2272048" cy="457200"/>
            </a:xfrm>
          </p:grpSpPr>
          <p:sp>
            <p:nvSpPr>
              <p:cNvPr id="15" name="Rectangle 14"/>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latin typeface="Consolas" panose="020B0609020204030204" pitchFamily="49" charset="0"/>
                    <a:cs typeface="Courier New" pitchFamily="49" charset="0"/>
                  </a:rPr>
                  <a:t>44</a:t>
                </a:r>
              </a:p>
            </p:txBody>
          </p:sp>
          <p:sp>
            <p:nvSpPr>
              <p:cNvPr id="16" name="Rectangle 15"/>
              <p:cNvSpPr/>
              <p:nvPr/>
            </p:nvSpPr>
            <p:spPr>
              <a:xfrm>
                <a:off x="1966913" y="3505200"/>
                <a:ext cx="457200" cy="457200"/>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17" name="Rectangle 16"/>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18" name="Rectangle 17"/>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19" name="Rectangle 18"/>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nvGrpSpPr>
            <p:cNvPr id="444421" name="Group 9"/>
            <p:cNvGrpSpPr>
              <a:grpSpLocks/>
            </p:cNvGrpSpPr>
            <p:nvPr/>
          </p:nvGrpSpPr>
          <p:grpSpPr bwMode="auto">
            <a:xfrm>
              <a:off x="3202613" y="3218432"/>
              <a:ext cx="1814848" cy="457200"/>
              <a:chOff x="1524000" y="3505200"/>
              <a:chExt cx="1814848" cy="457200"/>
            </a:xfrm>
          </p:grpSpPr>
          <p:sp>
            <p:nvSpPr>
              <p:cNvPr id="11" name="Rectangle 10"/>
              <p:cNvSpPr/>
              <p:nvPr/>
            </p:nvSpPr>
            <p:spPr>
              <a:xfrm>
                <a:off x="1524336" y="3505200"/>
                <a:ext cx="457200" cy="457200"/>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12" name="Rectangle 11"/>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13" name="Rectangle 12"/>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14" name="Rectangle 13"/>
              <p:cNvSpPr/>
              <p:nvPr/>
            </p:nvSpPr>
            <p:spPr>
              <a:xfrm>
                <a:off x="28816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sp>
        <p:nvSpPr>
          <p:cNvPr id="20" name="Rectangle 19"/>
          <p:cNvSpPr/>
          <p:nvPr/>
        </p:nvSpPr>
        <p:spPr>
          <a:xfrm>
            <a:off x="3611630" y="3810000"/>
            <a:ext cx="3619500" cy="99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then exchange and</a:t>
            </a:r>
          </a:p>
          <a:p>
            <a:pPr algn="ctr">
              <a:defRPr/>
            </a:pPr>
            <a:r>
              <a:rPr lang="en-US" dirty="0"/>
              <a:t>continue until down &lt;= up</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111</a:t>
            </a:fld>
            <a:endParaRPr lang="en-US"/>
          </a:p>
        </p:txBody>
      </p:sp>
      <p:sp>
        <p:nvSpPr>
          <p:cNvPr id="4" name="Title 3"/>
          <p:cNvSpPr>
            <a:spLocks noGrp="1"/>
          </p:cNvSpPr>
          <p:nvPr>
            <p:ph type="title"/>
          </p:nvPr>
        </p:nvSpPr>
        <p:spPr/>
        <p:txBody>
          <a:bodyPr/>
          <a:lstStyle/>
          <a:p>
            <a:r>
              <a:rPr lang="en-US" dirty="0"/>
              <a:t>Revised Partitioning</a:t>
            </a:r>
          </a:p>
        </p:txBody>
      </p:sp>
      <p:grpSp>
        <p:nvGrpSpPr>
          <p:cNvPr id="6" name="Group 5"/>
          <p:cNvGrpSpPr/>
          <p:nvPr/>
        </p:nvGrpSpPr>
        <p:grpSpPr>
          <a:xfrm>
            <a:off x="3775075" y="2027239"/>
            <a:ext cx="755650" cy="733425"/>
            <a:chOff x="2860675" y="2027238"/>
            <a:chExt cx="755650" cy="733425"/>
          </a:xfrm>
        </p:grpSpPr>
        <p:sp>
          <p:nvSpPr>
            <p:cNvPr id="21" name="Down Arrow 20"/>
            <p:cNvSpPr/>
            <p:nvPr/>
          </p:nvSpPr>
          <p:spPr>
            <a:xfrm>
              <a:off x="3124200"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3" name="TextBox 18"/>
            <p:cNvSpPr txBox="1">
              <a:spLocks noChangeArrowheads="1"/>
            </p:cNvSpPr>
            <p:nvPr/>
          </p:nvSpPr>
          <p:spPr bwMode="auto">
            <a:xfrm>
              <a:off x="286067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grpSp>
      <p:grpSp>
        <p:nvGrpSpPr>
          <p:cNvPr id="5" name="Group 4"/>
          <p:cNvGrpSpPr/>
          <p:nvPr/>
        </p:nvGrpSpPr>
        <p:grpSpPr>
          <a:xfrm>
            <a:off x="5562600" y="2027239"/>
            <a:ext cx="755650" cy="733425"/>
            <a:chOff x="6003925" y="2027238"/>
            <a:chExt cx="755650" cy="733425"/>
          </a:xfrm>
        </p:grpSpPr>
        <p:sp>
          <p:nvSpPr>
            <p:cNvPr id="22" name="Down Arrow 21"/>
            <p:cNvSpPr/>
            <p:nvPr/>
          </p:nvSpPr>
          <p:spPr>
            <a:xfrm>
              <a:off x="6267450"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4" name="TextBox 19"/>
            <p:cNvSpPr txBox="1">
              <a:spLocks noChangeArrowheads="1"/>
            </p:cNvSpPr>
            <p:nvPr/>
          </p:nvSpPr>
          <p:spPr bwMode="auto">
            <a:xfrm>
              <a:off x="6003925" y="2027238"/>
              <a:ext cx="755650" cy="369332"/>
            </a:xfrm>
            <a:prstGeom prst="rect">
              <a:avLst/>
            </a:prstGeom>
            <a:noFill/>
            <a:ln w="9525">
              <a:noFill/>
              <a:miter lim="800000"/>
              <a:headEnd/>
              <a:tailEnd/>
            </a:ln>
          </p:spPr>
          <p:txBody>
            <a:bodyPr>
              <a:spAutoFit/>
            </a:bodyPr>
            <a:lstStyle/>
            <a:p>
              <a:pPr algn="ctr"/>
              <a:r>
                <a:rPr lang="en-US" b="1" dirty="0">
                  <a:latin typeface="Consolas" panose="020B0609020204030204" pitchFamily="49" charset="0"/>
                  <a:cs typeface="Courier New" pitchFamily="49" charset="0"/>
                </a:rPr>
                <a:t>down</a:t>
              </a:r>
            </a:p>
          </p:txBody>
        </p:sp>
      </p:grpSp>
    </p:spTree>
    <p:extLst>
      <p:ext uri="{BB962C8B-B14F-4D97-AF65-F5344CB8AC3E}">
        <p14:creationId xmlns:p14="http://schemas.microsoft.com/office/powerpoint/2010/main" val="11760315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4418" name="Group 7"/>
          <p:cNvGrpSpPr>
            <a:grpSpLocks/>
          </p:cNvGrpSpPr>
          <p:nvPr/>
        </p:nvGrpSpPr>
        <p:grpSpPr bwMode="auto">
          <a:xfrm>
            <a:off x="3448050" y="2760663"/>
            <a:ext cx="4076700" cy="457200"/>
            <a:chOff x="940761" y="3218432"/>
            <a:chExt cx="4076700" cy="457200"/>
          </a:xfrm>
        </p:grpSpPr>
        <p:grpSp>
          <p:nvGrpSpPr>
            <p:cNvPr id="444420" name="Group 8"/>
            <p:cNvGrpSpPr>
              <a:grpSpLocks/>
            </p:cNvGrpSpPr>
            <p:nvPr/>
          </p:nvGrpSpPr>
          <p:grpSpPr bwMode="auto">
            <a:xfrm>
              <a:off x="940761" y="3218432"/>
              <a:ext cx="2272048" cy="457200"/>
              <a:chOff x="1524000" y="3505200"/>
              <a:chExt cx="2272048" cy="457200"/>
            </a:xfrm>
          </p:grpSpPr>
          <p:sp>
            <p:nvSpPr>
              <p:cNvPr id="15" name="Rectangle 14"/>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latin typeface="Consolas" panose="020B0609020204030204" pitchFamily="49" charset="0"/>
                    <a:cs typeface="Courier New" pitchFamily="49" charset="0"/>
                  </a:rPr>
                  <a:t>44</a:t>
                </a:r>
              </a:p>
            </p:txBody>
          </p:sp>
          <p:sp>
            <p:nvSpPr>
              <p:cNvPr id="16" name="Rectangle 15"/>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17" name="Rectangle 16"/>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18" name="Rectangle 17"/>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19" name="Rectangle 18"/>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nvGrpSpPr>
            <p:cNvPr id="444421" name="Group 9"/>
            <p:cNvGrpSpPr>
              <a:grpSpLocks/>
            </p:cNvGrpSpPr>
            <p:nvPr/>
          </p:nvGrpSpPr>
          <p:grpSpPr bwMode="auto">
            <a:xfrm>
              <a:off x="3202613" y="3218432"/>
              <a:ext cx="1814848" cy="457200"/>
              <a:chOff x="1524000" y="3505200"/>
              <a:chExt cx="1814848" cy="457200"/>
            </a:xfrm>
          </p:grpSpPr>
          <p:sp>
            <p:nvSpPr>
              <p:cNvPr id="11" name="Rectangle 10"/>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12" name="Rectangle 11"/>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13" name="Rectangle 12"/>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14" name="Rectangle 13"/>
              <p:cNvSpPr/>
              <p:nvPr/>
            </p:nvSpPr>
            <p:spPr>
              <a:xfrm>
                <a:off x="28816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sp>
        <p:nvSpPr>
          <p:cNvPr id="20" name="Rectangle 19"/>
          <p:cNvSpPr/>
          <p:nvPr/>
        </p:nvSpPr>
        <p:spPr>
          <a:xfrm>
            <a:off x="3611630" y="3810000"/>
            <a:ext cx="3619500" cy="99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When down and up cross…</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112</a:t>
            </a:fld>
            <a:endParaRPr lang="en-US"/>
          </a:p>
        </p:txBody>
      </p:sp>
      <p:sp>
        <p:nvSpPr>
          <p:cNvPr id="4" name="Title 3"/>
          <p:cNvSpPr>
            <a:spLocks noGrp="1"/>
          </p:cNvSpPr>
          <p:nvPr>
            <p:ph type="title"/>
          </p:nvPr>
        </p:nvSpPr>
        <p:spPr/>
        <p:txBody>
          <a:bodyPr/>
          <a:lstStyle/>
          <a:p>
            <a:r>
              <a:rPr lang="en-US" dirty="0"/>
              <a:t>Revised Partitioning</a:t>
            </a:r>
          </a:p>
        </p:txBody>
      </p:sp>
      <p:grpSp>
        <p:nvGrpSpPr>
          <p:cNvPr id="6" name="Group 5"/>
          <p:cNvGrpSpPr/>
          <p:nvPr/>
        </p:nvGrpSpPr>
        <p:grpSpPr>
          <a:xfrm>
            <a:off x="5568950" y="2027239"/>
            <a:ext cx="755650" cy="733425"/>
            <a:chOff x="2860675" y="2027238"/>
            <a:chExt cx="755650" cy="733425"/>
          </a:xfrm>
        </p:grpSpPr>
        <p:sp>
          <p:nvSpPr>
            <p:cNvPr id="21" name="Down Arrow 20"/>
            <p:cNvSpPr/>
            <p:nvPr/>
          </p:nvSpPr>
          <p:spPr>
            <a:xfrm>
              <a:off x="3124200"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3" name="TextBox 18"/>
            <p:cNvSpPr txBox="1">
              <a:spLocks noChangeArrowheads="1"/>
            </p:cNvSpPr>
            <p:nvPr/>
          </p:nvSpPr>
          <p:spPr bwMode="auto">
            <a:xfrm>
              <a:off x="286067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grpSp>
      <p:grpSp>
        <p:nvGrpSpPr>
          <p:cNvPr id="5" name="Group 4"/>
          <p:cNvGrpSpPr/>
          <p:nvPr/>
        </p:nvGrpSpPr>
        <p:grpSpPr>
          <a:xfrm>
            <a:off x="5105400" y="2027239"/>
            <a:ext cx="755650" cy="733425"/>
            <a:chOff x="6003925" y="2027238"/>
            <a:chExt cx="755650" cy="733425"/>
          </a:xfrm>
        </p:grpSpPr>
        <p:sp>
          <p:nvSpPr>
            <p:cNvPr id="22" name="Down Arrow 21"/>
            <p:cNvSpPr/>
            <p:nvPr/>
          </p:nvSpPr>
          <p:spPr>
            <a:xfrm>
              <a:off x="6267450"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4" name="TextBox 19"/>
            <p:cNvSpPr txBox="1">
              <a:spLocks noChangeArrowheads="1"/>
            </p:cNvSpPr>
            <p:nvPr/>
          </p:nvSpPr>
          <p:spPr bwMode="auto">
            <a:xfrm>
              <a:off x="6003925" y="2027238"/>
              <a:ext cx="755650" cy="369332"/>
            </a:xfrm>
            <a:prstGeom prst="rect">
              <a:avLst/>
            </a:prstGeom>
            <a:noFill/>
            <a:ln w="9525">
              <a:noFill/>
              <a:miter lim="800000"/>
              <a:headEnd/>
              <a:tailEnd/>
            </a:ln>
          </p:spPr>
          <p:txBody>
            <a:bodyPr>
              <a:spAutoFit/>
            </a:bodyPr>
            <a:lstStyle/>
            <a:p>
              <a:pPr algn="ctr"/>
              <a:r>
                <a:rPr lang="en-US" b="1" dirty="0">
                  <a:latin typeface="Consolas" panose="020B0609020204030204" pitchFamily="49" charset="0"/>
                  <a:cs typeface="Courier New" pitchFamily="49" charset="0"/>
                </a:rPr>
                <a:t>down</a:t>
              </a:r>
            </a:p>
          </p:txBody>
        </p:sp>
      </p:grpSp>
    </p:spTree>
    <p:extLst>
      <p:ext uri="{BB962C8B-B14F-4D97-AF65-F5344CB8AC3E}">
        <p14:creationId xmlns:p14="http://schemas.microsoft.com/office/powerpoint/2010/main" val="28386024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4418" name="Group 7"/>
          <p:cNvGrpSpPr>
            <a:grpSpLocks/>
          </p:cNvGrpSpPr>
          <p:nvPr/>
        </p:nvGrpSpPr>
        <p:grpSpPr bwMode="auto">
          <a:xfrm>
            <a:off x="3448050" y="2760663"/>
            <a:ext cx="4076700" cy="457200"/>
            <a:chOff x="940761" y="3218432"/>
            <a:chExt cx="4076700" cy="457200"/>
          </a:xfrm>
        </p:grpSpPr>
        <p:grpSp>
          <p:nvGrpSpPr>
            <p:cNvPr id="444420" name="Group 8"/>
            <p:cNvGrpSpPr>
              <a:grpSpLocks/>
            </p:cNvGrpSpPr>
            <p:nvPr/>
          </p:nvGrpSpPr>
          <p:grpSpPr bwMode="auto">
            <a:xfrm>
              <a:off x="940761" y="3218432"/>
              <a:ext cx="2272048" cy="457200"/>
              <a:chOff x="1524000" y="3505200"/>
              <a:chExt cx="2272048" cy="457200"/>
            </a:xfrm>
          </p:grpSpPr>
          <p:sp>
            <p:nvSpPr>
              <p:cNvPr id="15" name="Rectangle 14"/>
              <p:cNvSpPr/>
              <p:nvPr/>
            </p:nvSpPr>
            <p:spPr>
              <a:xfrm>
                <a:off x="1524000" y="3505200"/>
                <a:ext cx="457200" cy="4572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latin typeface="Consolas" panose="020B0609020204030204" pitchFamily="49" charset="0"/>
                    <a:cs typeface="Courier New" pitchFamily="49" charset="0"/>
                  </a:rPr>
                  <a:t>44</a:t>
                </a:r>
              </a:p>
            </p:txBody>
          </p:sp>
          <p:sp>
            <p:nvSpPr>
              <p:cNvPr id="16" name="Rectangle 15"/>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17" name="Rectangle 16"/>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18" name="Rectangle 17"/>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19" name="Rectangle 18"/>
              <p:cNvSpPr/>
              <p:nvPr/>
            </p:nvSpPr>
            <p:spPr>
              <a:xfrm>
                <a:off x="3338513" y="3505200"/>
                <a:ext cx="457200" cy="457200"/>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nvGrpSpPr>
            <p:cNvPr id="444421" name="Group 9"/>
            <p:cNvGrpSpPr>
              <a:grpSpLocks/>
            </p:cNvGrpSpPr>
            <p:nvPr/>
          </p:nvGrpSpPr>
          <p:grpSpPr bwMode="auto">
            <a:xfrm>
              <a:off x="3202613" y="3218432"/>
              <a:ext cx="1814848" cy="457200"/>
              <a:chOff x="1524000" y="3505200"/>
              <a:chExt cx="1814848" cy="457200"/>
            </a:xfrm>
          </p:grpSpPr>
          <p:sp>
            <p:nvSpPr>
              <p:cNvPr id="11" name="Rectangle 10"/>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12" name="Rectangle 11"/>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13" name="Rectangle 12"/>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14" name="Rectangle 13"/>
              <p:cNvSpPr/>
              <p:nvPr/>
            </p:nvSpPr>
            <p:spPr>
              <a:xfrm>
                <a:off x="28816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sp>
        <p:nvSpPr>
          <p:cNvPr id="20" name="Rectangle 19"/>
          <p:cNvSpPr/>
          <p:nvPr/>
        </p:nvSpPr>
        <p:spPr>
          <a:xfrm>
            <a:off x="3611630" y="3810000"/>
            <a:ext cx="3619500" cy="99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Exchange first with down.</a:t>
            </a:r>
          </a:p>
          <a:p>
            <a:pPr algn="ctr">
              <a:defRPr/>
            </a:pPr>
            <a:r>
              <a:rPr lang="en-US" dirty="0"/>
              <a:t>down becomes pivot.</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113</a:t>
            </a:fld>
            <a:endParaRPr lang="en-US"/>
          </a:p>
        </p:txBody>
      </p:sp>
      <p:sp>
        <p:nvSpPr>
          <p:cNvPr id="4" name="Title 3"/>
          <p:cNvSpPr>
            <a:spLocks noGrp="1"/>
          </p:cNvSpPr>
          <p:nvPr>
            <p:ph type="title"/>
          </p:nvPr>
        </p:nvSpPr>
        <p:spPr/>
        <p:txBody>
          <a:bodyPr/>
          <a:lstStyle/>
          <a:p>
            <a:r>
              <a:rPr lang="en-US" dirty="0"/>
              <a:t>Revised Partitioning</a:t>
            </a:r>
          </a:p>
        </p:txBody>
      </p:sp>
      <p:grpSp>
        <p:nvGrpSpPr>
          <p:cNvPr id="6" name="Group 5"/>
          <p:cNvGrpSpPr/>
          <p:nvPr/>
        </p:nvGrpSpPr>
        <p:grpSpPr>
          <a:xfrm>
            <a:off x="5568950" y="2027239"/>
            <a:ext cx="755650" cy="733425"/>
            <a:chOff x="2860675" y="2027238"/>
            <a:chExt cx="755650" cy="733425"/>
          </a:xfrm>
        </p:grpSpPr>
        <p:sp>
          <p:nvSpPr>
            <p:cNvPr id="21" name="Down Arrow 20"/>
            <p:cNvSpPr/>
            <p:nvPr/>
          </p:nvSpPr>
          <p:spPr>
            <a:xfrm>
              <a:off x="3124200"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3" name="TextBox 18"/>
            <p:cNvSpPr txBox="1">
              <a:spLocks noChangeArrowheads="1"/>
            </p:cNvSpPr>
            <p:nvPr/>
          </p:nvSpPr>
          <p:spPr bwMode="auto">
            <a:xfrm>
              <a:off x="286067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grpSp>
      <p:grpSp>
        <p:nvGrpSpPr>
          <p:cNvPr id="5" name="Group 4"/>
          <p:cNvGrpSpPr/>
          <p:nvPr/>
        </p:nvGrpSpPr>
        <p:grpSpPr>
          <a:xfrm>
            <a:off x="5105400" y="2027239"/>
            <a:ext cx="755650" cy="733425"/>
            <a:chOff x="6003925" y="2027238"/>
            <a:chExt cx="755650" cy="733425"/>
          </a:xfrm>
        </p:grpSpPr>
        <p:sp>
          <p:nvSpPr>
            <p:cNvPr id="22" name="Down Arrow 21"/>
            <p:cNvSpPr/>
            <p:nvPr/>
          </p:nvSpPr>
          <p:spPr>
            <a:xfrm>
              <a:off x="6267450" y="2379663"/>
              <a:ext cx="228600" cy="381000"/>
            </a:xfrm>
            <a:prstGeom prst="downArrow">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4" name="TextBox 19"/>
            <p:cNvSpPr txBox="1">
              <a:spLocks noChangeArrowheads="1"/>
            </p:cNvSpPr>
            <p:nvPr/>
          </p:nvSpPr>
          <p:spPr bwMode="auto">
            <a:xfrm>
              <a:off x="6003925" y="2027238"/>
              <a:ext cx="755650" cy="369332"/>
            </a:xfrm>
            <a:prstGeom prst="rect">
              <a:avLst/>
            </a:prstGeom>
            <a:noFill/>
            <a:ln w="9525">
              <a:noFill/>
              <a:miter lim="800000"/>
              <a:headEnd/>
              <a:tailEnd/>
            </a:ln>
          </p:spPr>
          <p:txBody>
            <a:bodyPr>
              <a:spAutoFit/>
            </a:bodyPr>
            <a:lstStyle/>
            <a:p>
              <a:pPr algn="ctr"/>
              <a:r>
                <a:rPr lang="en-US" b="1" dirty="0">
                  <a:latin typeface="Consolas" panose="020B0609020204030204" pitchFamily="49" charset="0"/>
                  <a:cs typeface="Courier New" pitchFamily="49" charset="0"/>
                </a:rPr>
                <a:t>down</a:t>
              </a:r>
            </a:p>
          </p:txBody>
        </p:sp>
      </p:grpSp>
      <p:sp>
        <p:nvSpPr>
          <p:cNvPr id="25" name="Rectangle 24">
            <a:extLst>
              <a:ext uri="{FF2B5EF4-FFF2-40B4-BE49-F238E27FC236}">
                <a16:creationId xmlns:a16="http://schemas.microsoft.com/office/drawing/2014/main" id="{AD7E671B-CDCF-4F51-AD3E-C523AD53807A}"/>
              </a:ext>
            </a:extLst>
          </p:cNvPr>
          <p:cNvSpPr/>
          <p:nvPr/>
        </p:nvSpPr>
        <p:spPr>
          <a:xfrm>
            <a:off x="957263" y="5453880"/>
            <a:ext cx="3619500" cy="99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Recursively Quicksort</a:t>
            </a:r>
          </a:p>
          <a:p>
            <a:pPr algn="ctr">
              <a:defRPr/>
            </a:pPr>
            <a:r>
              <a:rPr lang="en-US" dirty="0"/>
              <a:t>{ 33, 12, 23, 43 }</a:t>
            </a:r>
          </a:p>
        </p:txBody>
      </p:sp>
      <p:sp>
        <p:nvSpPr>
          <p:cNvPr id="26" name="Rectangle 25">
            <a:extLst>
              <a:ext uri="{FF2B5EF4-FFF2-40B4-BE49-F238E27FC236}">
                <a16:creationId xmlns:a16="http://schemas.microsoft.com/office/drawing/2014/main" id="{F9B47265-AF64-48AF-91B6-14C783FAB098}"/>
              </a:ext>
            </a:extLst>
          </p:cNvPr>
          <p:cNvSpPr/>
          <p:nvPr/>
        </p:nvSpPr>
        <p:spPr>
          <a:xfrm>
            <a:off x="6838950" y="5453880"/>
            <a:ext cx="3619500" cy="99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Then recursively Quicksort</a:t>
            </a:r>
          </a:p>
          <a:p>
            <a:pPr algn="ctr">
              <a:defRPr/>
            </a:pPr>
            <a:r>
              <a:rPr lang="en-US" dirty="0"/>
              <a:t>{ 75, 64, 77, 55 }</a:t>
            </a:r>
          </a:p>
        </p:txBody>
      </p:sp>
      <p:grpSp>
        <p:nvGrpSpPr>
          <p:cNvPr id="7" name="Group 6">
            <a:extLst>
              <a:ext uri="{FF2B5EF4-FFF2-40B4-BE49-F238E27FC236}">
                <a16:creationId xmlns:a16="http://schemas.microsoft.com/office/drawing/2014/main" id="{F4058DBF-8763-435B-9E1E-11FDDB16F1AA}"/>
              </a:ext>
            </a:extLst>
          </p:cNvPr>
          <p:cNvGrpSpPr/>
          <p:nvPr/>
        </p:nvGrpSpPr>
        <p:grpSpPr>
          <a:xfrm>
            <a:off x="3449765" y="2753281"/>
            <a:ext cx="2269998" cy="457200"/>
            <a:chOff x="3449765" y="3265345"/>
            <a:chExt cx="2269998" cy="457200"/>
          </a:xfrm>
        </p:grpSpPr>
        <p:sp>
          <p:nvSpPr>
            <p:cNvPr id="27" name="Rectangle 26">
              <a:extLst>
                <a:ext uri="{FF2B5EF4-FFF2-40B4-BE49-F238E27FC236}">
                  <a16:creationId xmlns:a16="http://schemas.microsoft.com/office/drawing/2014/main" id="{79351A47-1B5D-44AD-8512-C56435B2B5ED}"/>
                </a:ext>
              </a:extLst>
            </p:cNvPr>
            <p:cNvSpPr/>
            <p:nvPr/>
          </p:nvSpPr>
          <p:spPr bwMode="auto">
            <a:xfrm>
              <a:off x="5262563" y="3265345"/>
              <a:ext cx="457200" cy="4572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prstClr val="black"/>
                  </a:solidFill>
                  <a:latin typeface="Consolas" panose="020B0609020204030204" pitchFamily="49" charset="0"/>
                  <a:cs typeface="Courier New" pitchFamily="49" charset="0"/>
                </a:rPr>
                <a:t>44</a:t>
              </a:r>
            </a:p>
          </p:txBody>
        </p:sp>
        <p:sp>
          <p:nvSpPr>
            <p:cNvPr id="28" name="Rectangle 27">
              <a:extLst>
                <a:ext uri="{FF2B5EF4-FFF2-40B4-BE49-F238E27FC236}">
                  <a16:creationId xmlns:a16="http://schemas.microsoft.com/office/drawing/2014/main" id="{314898A8-D956-4365-8AB4-7A2F01B8B141}"/>
                </a:ext>
              </a:extLst>
            </p:cNvPr>
            <p:cNvSpPr/>
            <p:nvPr/>
          </p:nvSpPr>
          <p:spPr bwMode="auto">
            <a:xfrm>
              <a:off x="3449765" y="3265345"/>
              <a:ext cx="457200" cy="457200"/>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spTree>
    <p:extLst>
      <p:ext uri="{BB962C8B-B14F-4D97-AF65-F5344CB8AC3E}">
        <p14:creationId xmlns:p14="http://schemas.microsoft.com/office/powerpoint/2010/main" val="206731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62199-5C15-47E6-BA42-1769E84C58D8}"/>
              </a:ext>
            </a:extLst>
          </p:cNvPr>
          <p:cNvPicPr>
            <a:picLocks noChangeAspect="1"/>
          </p:cNvPicPr>
          <p:nvPr/>
        </p:nvPicPr>
        <p:blipFill>
          <a:blip r:embed="rId2"/>
          <a:stretch>
            <a:fillRect/>
          </a:stretch>
        </p:blipFill>
        <p:spPr>
          <a:xfrm>
            <a:off x="5036684" y="2813957"/>
            <a:ext cx="5765692" cy="4044043"/>
          </a:xfrm>
          <a:prstGeom prst="rect">
            <a:avLst/>
          </a:prstGeom>
        </p:spPr>
      </p:pic>
      <p:graphicFrame>
        <p:nvGraphicFramePr>
          <p:cNvPr id="4" name="Table 3">
            <a:extLst>
              <a:ext uri="{FF2B5EF4-FFF2-40B4-BE49-F238E27FC236}">
                <a16:creationId xmlns:a16="http://schemas.microsoft.com/office/drawing/2014/main" id="{E1F251F9-AC74-44DC-90D0-EABB55C980E9}"/>
              </a:ext>
            </a:extLst>
          </p:cNvPr>
          <p:cNvGraphicFramePr>
            <a:graphicFrameLocks noGrp="1"/>
          </p:cNvGraphicFramePr>
          <p:nvPr/>
        </p:nvGraphicFramePr>
        <p:xfrm>
          <a:off x="329670" y="144917"/>
          <a:ext cx="6136444" cy="2838336"/>
        </p:xfrm>
        <a:graphic>
          <a:graphicData uri="http://schemas.openxmlformats.org/drawingml/2006/table">
            <a:tbl>
              <a:tblPr/>
              <a:tblGrid>
                <a:gridCol w="1564444">
                  <a:extLst>
                    <a:ext uri="{9D8B030D-6E8A-4147-A177-3AD203B41FA5}">
                      <a16:colId xmlns:a16="http://schemas.microsoft.com/office/drawing/2014/main" val="4178057525"/>
                    </a:ext>
                  </a:extLst>
                </a:gridCol>
                <a:gridCol w="1491343">
                  <a:extLst>
                    <a:ext uri="{9D8B030D-6E8A-4147-A177-3AD203B41FA5}">
                      <a16:colId xmlns:a16="http://schemas.microsoft.com/office/drawing/2014/main" val="3853252518"/>
                    </a:ext>
                  </a:extLst>
                </a:gridCol>
                <a:gridCol w="1513114">
                  <a:extLst>
                    <a:ext uri="{9D8B030D-6E8A-4147-A177-3AD203B41FA5}">
                      <a16:colId xmlns:a16="http://schemas.microsoft.com/office/drawing/2014/main" val="4139859717"/>
                    </a:ext>
                  </a:extLst>
                </a:gridCol>
                <a:gridCol w="1567543">
                  <a:extLst>
                    <a:ext uri="{9D8B030D-6E8A-4147-A177-3AD203B41FA5}">
                      <a16:colId xmlns:a16="http://schemas.microsoft.com/office/drawing/2014/main" val="3214654471"/>
                    </a:ext>
                  </a:extLst>
                </a:gridCol>
              </a:tblGrid>
              <a:tr h="295187">
                <a:tc>
                  <a:txBody>
                    <a:bodyPr/>
                    <a:lstStyle/>
                    <a:p>
                      <a:pPr algn="l"/>
                      <a:endParaRPr lang="en-US" sz="1600" b="0" dirty="0">
                        <a:effectLst/>
                      </a:endParaRPr>
                    </a:p>
                  </a:txBody>
                  <a:tcPr marL="11353" marR="11353" marT="11353" marB="11353" anchor="ctr">
                    <a:lnL w="3810" cap="flat" cmpd="sng" algn="ctr">
                      <a:solidFill>
                        <a:srgbClr val="DDDDDD"/>
                      </a:solidFill>
                      <a:prstDash val="solid"/>
                      <a:round/>
                      <a:headEnd type="none" w="med" len="med"/>
                      <a:tailEnd type="none" w="med" len="med"/>
                    </a:lnL>
                    <a:lnR w="3810" cap="flat" cmpd="sng" algn="ctr">
                      <a:solidFill>
                        <a:srgbClr val="DDDDDD"/>
                      </a:solidFill>
                      <a:prstDash val="solid"/>
                      <a:round/>
                      <a:headEnd type="none" w="med" len="med"/>
                      <a:tailEnd type="none" w="med" len="med"/>
                    </a:lnR>
                    <a:lnT w="3810" cap="flat" cmpd="sng" algn="ctr">
                      <a:solidFill>
                        <a:srgbClr val="DDDDDD"/>
                      </a:solidFill>
                      <a:prstDash val="solid"/>
                      <a:round/>
                      <a:headEnd type="none" w="med" len="med"/>
                      <a:tailEnd type="none" w="med" len="med"/>
                    </a:lnT>
                    <a:lnB w="3810" cap="flat" cmpd="sng" algn="ctr">
                      <a:solidFill>
                        <a:srgbClr val="DDDDDD"/>
                      </a:solidFill>
                      <a:prstDash val="solid"/>
                      <a:round/>
                      <a:headEnd type="none" w="med" len="med"/>
                      <a:tailEnd type="none" w="med" len="med"/>
                    </a:lnB>
                    <a:solidFill>
                      <a:srgbClr val="FAFAFA"/>
                    </a:solidFill>
                  </a:tcPr>
                </a:tc>
                <a:tc>
                  <a:txBody>
                    <a:bodyPr/>
                    <a:lstStyle/>
                    <a:p>
                      <a:pPr algn="l"/>
                      <a:r>
                        <a:rPr lang="en-US" sz="1600" b="0" dirty="0">
                          <a:effectLst/>
                        </a:rPr>
                        <a:t>Best</a:t>
                      </a:r>
                    </a:p>
                  </a:txBody>
                  <a:tcPr marL="11353" marR="11353" marT="11353" marB="11353" anchor="ctr">
                    <a:lnL w="3810" cap="flat" cmpd="sng" algn="ctr">
                      <a:solidFill>
                        <a:srgbClr val="DDDDDD"/>
                      </a:solidFill>
                      <a:prstDash val="solid"/>
                      <a:round/>
                      <a:headEnd type="none" w="med" len="med"/>
                      <a:tailEnd type="none" w="med" len="med"/>
                    </a:lnL>
                    <a:lnR w="3810" cap="flat" cmpd="sng" algn="ctr">
                      <a:solidFill>
                        <a:srgbClr val="DDDDDD"/>
                      </a:solidFill>
                      <a:prstDash val="solid"/>
                      <a:round/>
                      <a:headEnd type="none" w="med" len="med"/>
                      <a:tailEnd type="none" w="med" len="med"/>
                    </a:lnR>
                    <a:lnT w="3810" cap="flat" cmpd="sng" algn="ctr">
                      <a:solidFill>
                        <a:srgbClr val="DDDDDD"/>
                      </a:solidFill>
                      <a:prstDash val="solid"/>
                      <a:round/>
                      <a:headEnd type="none" w="med" len="med"/>
                      <a:tailEnd type="none" w="med" len="med"/>
                    </a:lnT>
                    <a:lnB w="3810" cap="flat" cmpd="sng" algn="ctr">
                      <a:solidFill>
                        <a:srgbClr val="DDDDDD"/>
                      </a:solidFill>
                      <a:prstDash val="solid"/>
                      <a:round/>
                      <a:headEnd type="none" w="med" len="med"/>
                      <a:tailEnd type="none" w="med" len="med"/>
                    </a:lnB>
                    <a:solidFill>
                      <a:srgbClr val="FAFAFA"/>
                    </a:solidFill>
                  </a:tcPr>
                </a:tc>
                <a:tc>
                  <a:txBody>
                    <a:bodyPr/>
                    <a:lstStyle/>
                    <a:p>
                      <a:pPr algn="l"/>
                      <a:r>
                        <a:rPr lang="en-US" sz="1600" b="0">
                          <a:effectLst/>
                        </a:rPr>
                        <a:t>Average</a:t>
                      </a:r>
                    </a:p>
                  </a:txBody>
                  <a:tcPr marL="11353" marR="11353" marT="11353" marB="11353" anchor="ctr">
                    <a:lnL w="3810" cap="flat" cmpd="sng" algn="ctr">
                      <a:solidFill>
                        <a:srgbClr val="DDDDDD"/>
                      </a:solidFill>
                      <a:prstDash val="solid"/>
                      <a:round/>
                      <a:headEnd type="none" w="med" len="med"/>
                      <a:tailEnd type="none" w="med" len="med"/>
                    </a:lnL>
                    <a:lnR w="3810" cap="flat" cmpd="sng" algn="ctr">
                      <a:solidFill>
                        <a:srgbClr val="DDDDDD"/>
                      </a:solidFill>
                      <a:prstDash val="solid"/>
                      <a:round/>
                      <a:headEnd type="none" w="med" len="med"/>
                      <a:tailEnd type="none" w="med" len="med"/>
                    </a:lnR>
                    <a:lnT w="3810" cap="flat" cmpd="sng" algn="ctr">
                      <a:solidFill>
                        <a:srgbClr val="DDDDDD"/>
                      </a:solidFill>
                      <a:prstDash val="solid"/>
                      <a:round/>
                      <a:headEnd type="none" w="med" len="med"/>
                      <a:tailEnd type="none" w="med" len="med"/>
                    </a:lnT>
                    <a:lnB w="3810" cap="flat" cmpd="sng" algn="ctr">
                      <a:solidFill>
                        <a:srgbClr val="DDDDDD"/>
                      </a:solidFill>
                      <a:prstDash val="solid"/>
                      <a:round/>
                      <a:headEnd type="none" w="med" len="med"/>
                      <a:tailEnd type="none" w="med" len="med"/>
                    </a:lnB>
                    <a:solidFill>
                      <a:srgbClr val="FAFAFA"/>
                    </a:solidFill>
                  </a:tcPr>
                </a:tc>
                <a:tc>
                  <a:txBody>
                    <a:bodyPr/>
                    <a:lstStyle/>
                    <a:p>
                      <a:pPr algn="l"/>
                      <a:r>
                        <a:rPr lang="en-US" sz="1600" b="0" dirty="0">
                          <a:effectLst/>
                        </a:rPr>
                        <a:t>Worst</a:t>
                      </a:r>
                    </a:p>
                  </a:txBody>
                  <a:tcPr marL="11353" marR="11353" marT="11353" marB="11353" anchor="ctr">
                    <a:lnL w="3810" cap="flat" cmpd="sng" algn="ctr">
                      <a:solidFill>
                        <a:srgbClr val="DDDDDD"/>
                      </a:solidFill>
                      <a:prstDash val="solid"/>
                      <a:round/>
                      <a:headEnd type="none" w="med" len="med"/>
                      <a:tailEnd type="none" w="med" len="med"/>
                    </a:lnL>
                    <a:lnR w="3810" cap="flat" cmpd="sng" algn="ctr">
                      <a:solidFill>
                        <a:srgbClr val="DDDDDD"/>
                      </a:solidFill>
                      <a:prstDash val="solid"/>
                      <a:round/>
                      <a:headEnd type="none" w="med" len="med"/>
                      <a:tailEnd type="none" w="med" len="med"/>
                    </a:lnR>
                    <a:lnT w="3810" cap="flat" cmpd="sng" algn="ctr">
                      <a:solidFill>
                        <a:srgbClr val="DDDDDD"/>
                      </a:solidFill>
                      <a:prstDash val="solid"/>
                      <a:round/>
                      <a:headEnd type="none" w="med" len="med"/>
                      <a:tailEnd type="none" w="med" len="med"/>
                    </a:lnT>
                    <a:lnB w="3810" cap="flat" cmpd="sng" algn="ctr">
                      <a:solidFill>
                        <a:srgbClr val="DDDDDD"/>
                      </a:solidFill>
                      <a:prstDash val="solid"/>
                      <a:round/>
                      <a:headEnd type="none" w="med" len="med"/>
                      <a:tailEnd type="none" w="med" len="med"/>
                    </a:lnB>
                    <a:solidFill>
                      <a:srgbClr val="FAFAFA"/>
                    </a:solidFill>
                  </a:tcPr>
                </a:tc>
                <a:extLst>
                  <a:ext uri="{0D108BD9-81ED-4DB2-BD59-A6C34878D82A}">
                    <a16:rowId xmlns:a16="http://schemas.microsoft.com/office/drawing/2014/main" val="1079730658"/>
                  </a:ext>
                </a:extLst>
              </a:tr>
              <a:tr h="363307">
                <a:tc>
                  <a:txBody>
                    <a:bodyPr/>
                    <a:lstStyle/>
                    <a:p>
                      <a:pPr algn="l"/>
                      <a:r>
                        <a:rPr lang="en-US" sz="1600" dirty="0">
                          <a:solidFill>
                            <a:srgbClr val="FF0000"/>
                          </a:solidFill>
                          <a:effectLst/>
                        </a:rPr>
                        <a:t>Quicksort</a:t>
                      </a:r>
                    </a:p>
                  </a:txBody>
                  <a:tcPr marL="90827" marR="90827" marT="45413" marB="45413" anchor="ctr">
                    <a:lnL>
                      <a:noFill/>
                    </a:lnL>
                    <a:lnR>
                      <a:noFill/>
                    </a:lnR>
                    <a:lnT w="3810" cap="flat" cmpd="sng" algn="ctr">
                      <a:solidFill>
                        <a:srgbClr val="DDDDDD"/>
                      </a:solidFill>
                      <a:prstDash val="solid"/>
                      <a:round/>
                      <a:headEnd type="none" w="med" len="med"/>
                      <a:tailEnd type="none" w="med" len="med"/>
                    </a:lnT>
                    <a:lnB>
                      <a:noFill/>
                    </a:lnB>
                  </a:tcPr>
                </a:tc>
                <a:tc>
                  <a:txBody>
                    <a:bodyPr/>
                    <a:lstStyle/>
                    <a:p>
                      <a:r>
                        <a:rPr lang="en-US" sz="1600" dirty="0">
                          <a:solidFill>
                            <a:srgbClr val="FF0000"/>
                          </a:solidFill>
                          <a:effectLst/>
                        </a:rPr>
                        <a:t>O</a:t>
                      </a:r>
                      <a:r>
                        <a:rPr lang="el-GR" sz="1600" dirty="0">
                          <a:solidFill>
                            <a:srgbClr val="FF0000"/>
                          </a:solidFill>
                          <a:effectLst/>
                        </a:rPr>
                        <a:t>(</a:t>
                      </a:r>
                      <a:r>
                        <a:rPr lang="en-US" sz="1600" dirty="0">
                          <a:solidFill>
                            <a:srgbClr val="FF0000"/>
                          </a:solidFill>
                          <a:effectLst/>
                        </a:rPr>
                        <a:t>n log(n))</a:t>
                      </a:r>
                    </a:p>
                  </a:txBody>
                  <a:tcPr marL="90827" marR="90827" marT="45413" marB="45413" anchor="ctr">
                    <a:lnL>
                      <a:noFill/>
                    </a:lnL>
                    <a:lnR>
                      <a:noFill/>
                    </a:lnR>
                    <a:lnT w="3810" cap="flat" cmpd="sng" algn="ctr">
                      <a:solidFill>
                        <a:srgbClr val="DDDDDD"/>
                      </a:solidFill>
                      <a:prstDash val="solid"/>
                      <a:round/>
                      <a:headEnd type="none" w="med" len="med"/>
                      <a:tailEnd type="none" w="med" len="med"/>
                    </a:lnT>
                    <a:lnB>
                      <a:noFill/>
                    </a:lnB>
                  </a:tcPr>
                </a:tc>
                <a:tc>
                  <a:txBody>
                    <a:bodyPr/>
                    <a:lstStyle/>
                    <a:p>
                      <a:r>
                        <a:rPr lang="en-US" sz="1600" dirty="0">
                          <a:solidFill>
                            <a:srgbClr val="FF0000"/>
                          </a:solidFill>
                          <a:effectLst/>
                        </a:rPr>
                        <a:t>O</a:t>
                      </a:r>
                      <a:r>
                        <a:rPr lang="el-GR" sz="1600" dirty="0">
                          <a:solidFill>
                            <a:srgbClr val="FF0000"/>
                          </a:solidFill>
                          <a:effectLst/>
                        </a:rPr>
                        <a:t>(</a:t>
                      </a:r>
                      <a:r>
                        <a:rPr lang="en-US" sz="1600" dirty="0">
                          <a:solidFill>
                            <a:srgbClr val="FF0000"/>
                          </a:solidFill>
                          <a:effectLst/>
                        </a:rPr>
                        <a:t>n log(n))</a:t>
                      </a:r>
                    </a:p>
                  </a:txBody>
                  <a:tcPr marL="90827" marR="90827" marT="45413" marB="45413" anchor="ctr">
                    <a:lnL>
                      <a:noFill/>
                    </a:lnL>
                    <a:lnR>
                      <a:noFill/>
                    </a:lnR>
                    <a:lnT w="3810" cap="flat" cmpd="sng" algn="ctr">
                      <a:solidFill>
                        <a:srgbClr val="DDDDDD"/>
                      </a:solidFill>
                      <a:prstDash val="solid"/>
                      <a:round/>
                      <a:headEnd type="none" w="med" len="med"/>
                      <a:tailEnd type="none" w="med" len="med"/>
                    </a:lnT>
                    <a:lnB>
                      <a:noFill/>
                    </a:lnB>
                  </a:tcPr>
                </a:tc>
                <a:tc>
                  <a:txBody>
                    <a:bodyPr/>
                    <a:lstStyle/>
                    <a:p>
                      <a:r>
                        <a:rPr lang="en-US" sz="1600" dirty="0">
                          <a:solidFill>
                            <a:srgbClr val="FF0000"/>
                          </a:solidFill>
                          <a:effectLst/>
                        </a:rPr>
                        <a:t>O(n^2)</a:t>
                      </a:r>
                    </a:p>
                  </a:txBody>
                  <a:tcPr marL="90827" marR="90827" marT="45413" marB="45413" anchor="ctr">
                    <a:lnL>
                      <a:noFill/>
                    </a:lnL>
                    <a:lnR>
                      <a:noFill/>
                    </a:lnR>
                    <a:lnT w="3810"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1823330800"/>
                  </a:ext>
                </a:extLst>
              </a:tr>
              <a:tr h="363307">
                <a:tc>
                  <a:txBody>
                    <a:bodyPr/>
                    <a:lstStyle/>
                    <a:p>
                      <a:pPr algn="l"/>
                      <a:r>
                        <a:rPr lang="en-US" sz="1600" dirty="0">
                          <a:solidFill>
                            <a:srgbClr val="444444"/>
                          </a:solidFill>
                          <a:effectLst/>
                        </a:rPr>
                        <a:t>Mergesort</a:t>
                      </a:r>
                      <a:endParaRPr lang="en-US" sz="1600" dirty="0">
                        <a:effectLst/>
                      </a:endParaRPr>
                    </a:p>
                  </a:txBody>
                  <a:tcPr marL="90827" marR="90827" marT="45413" marB="45413" anchor="ctr">
                    <a:lnL>
                      <a:noFill/>
                    </a:lnL>
                    <a:lnR>
                      <a:noFill/>
                    </a:lnR>
                    <a:lnT>
                      <a:noFill/>
                    </a:lnT>
                    <a:lnB>
                      <a:noFill/>
                    </a:lnB>
                  </a:tcPr>
                </a:tc>
                <a:tc>
                  <a:txBody>
                    <a:bodyPr/>
                    <a:lstStyle/>
                    <a:p>
                      <a:r>
                        <a:rPr lang="en-US" sz="1600" dirty="0">
                          <a:effectLst/>
                        </a:rPr>
                        <a:t>O</a:t>
                      </a:r>
                      <a:r>
                        <a:rPr lang="el-GR" sz="1600" dirty="0">
                          <a:effectLst/>
                        </a:rPr>
                        <a:t>(</a:t>
                      </a:r>
                      <a:r>
                        <a:rPr lang="en-US" sz="1600" dirty="0">
                          <a:effectLst/>
                        </a:rPr>
                        <a:t>n log(n))</a:t>
                      </a:r>
                    </a:p>
                  </a:txBody>
                  <a:tcPr marL="90827" marR="90827" marT="45413" marB="45413" anchor="ctr">
                    <a:lnL>
                      <a:noFill/>
                    </a:lnL>
                    <a:lnR>
                      <a:noFill/>
                    </a:lnR>
                    <a:lnT>
                      <a:noFill/>
                    </a:lnT>
                    <a:lnB>
                      <a:noFill/>
                    </a:lnB>
                  </a:tcPr>
                </a:tc>
                <a:tc>
                  <a:txBody>
                    <a:bodyPr/>
                    <a:lstStyle/>
                    <a:p>
                      <a:r>
                        <a:rPr lang="en-US" sz="1600" dirty="0">
                          <a:effectLst/>
                        </a:rPr>
                        <a:t>O</a:t>
                      </a:r>
                      <a:r>
                        <a:rPr lang="el-GR" sz="1600" dirty="0">
                          <a:effectLst/>
                        </a:rPr>
                        <a:t>(</a:t>
                      </a:r>
                      <a:r>
                        <a:rPr lang="en-US" sz="1600" dirty="0">
                          <a:effectLst/>
                        </a:rPr>
                        <a:t>n log(n))</a:t>
                      </a:r>
                    </a:p>
                  </a:txBody>
                  <a:tcPr marL="90827" marR="90827" marT="45413" marB="45413" anchor="ctr">
                    <a:lnL>
                      <a:noFill/>
                    </a:lnL>
                    <a:lnR>
                      <a:noFill/>
                    </a:lnR>
                    <a:lnT>
                      <a:noFill/>
                    </a:lnT>
                    <a:lnB>
                      <a:noFill/>
                    </a:lnB>
                  </a:tcPr>
                </a:tc>
                <a:tc>
                  <a:txBody>
                    <a:bodyPr/>
                    <a:lstStyle/>
                    <a:p>
                      <a:r>
                        <a:rPr lang="en-US" sz="1600" dirty="0">
                          <a:effectLst/>
                        </a:rPr>
                        <a:t>O(n log(n))</a:t>
                      </a:r>
                    </a:p>
                  </a:txBody>
                  <a:tcPr marL="90827" marR="90827" marT="45413" marB="45413" anchor="ctr">
                    <a:lnL>
                      <a:noFill/>
                    </a:lnL>
                    <a:lnR>
                      <a:noFill/>
                    </a:lnR>
                    <a:lnT>
                      <a:noFill/>
                    </a:lnT>
                    <a:lnB>
                      <a:noFill/>
                    </a:lnB>
                  </a:tcPr>
                </a:tc>
                <a:extLst>
                  <a:ext uri="{0D108BD9-81ED-4DB2-BD59-A6C34878D82A}">
                    <a16:rowId xmlns:a16="http://schemas.microsoft.com/office/drawing/2014/main" val="607209899"/>
                  </a:ext>
                </a:extLst>
              </a:tr>
              <a:tr h="363307">
                <a:tc>
                  <a:txBody>
                    <a:bodyPr/>
                    <a:lstStyle/>
                    <a:p>
                      <a:pPr algn="l"/>
                      <a:r>
                        <a:rPr lang="en-US" sz="1600" dirty="0">
                          <a:solidFill>
                            <a:srgbClr val="444444"/>
                          </a:solidFill>
                          <a:effectLst/>
                        </a:rPr>
                        <a:t>Heapsort</a:t>
                      </a:r>
                      <a:endParaRPr lang="en-US" sz="1600" dirty="0">
                        <a:effectLst/>
                      </a:endParaRPr>
                    </a:p>
                  </a:txBody>
                  <a:tcPr marL="90827" marR="90827" marT="45413" marB="45413" anchor="ctr">
                    <a:lnL>
                      <a:noFill/>
                    </a:lnL>
                    <a:lnR>
                      <a:noFill/>
                    </a:lnR>
                    <a:lnT>
                      <a:noFill/>
                    </a:lnT>
                    <a:lnB>
                      <a:noFill/>
                    </a:lnB>
                  </a:tcPr>
                </a:tc>
                <a:tc>
                  <a:txBody>
                    <a:bodyPr/>
                    <a:lstStyle/>
                    <a:p>
                      <a:r>
                        <a:rPr lang="en-US" sz="1600" dirty="0">
                          <a:effectLst/>
                        </a:rPr>
                        <a:t>O</a:t>
                      </a:r>
                      <a:r>
                        <a:rPr lang="el-GR" sz="1600" dirty="0">
                          <a:effectLst/>
                        </a:rPr>
                        <a:t>(</a:t>
                      </a:r>
                      <a:r>
                        <a:rPr lang="en-US" sz="1600" dirty="0">
                          <a:effectLst/>
                        </a:rPr>
                        <a:t>n log(n))</a:t>
                      </a:r>
                    </a:p>
                  </a:txBody>
                  <a:tcPr marL="90827" marR="90827" marT="45413" marB="45413" anchor="ctr">
                    <a:lnL>
                      <a:noFill/>
                    </a:lnL>
                    <a:lnR>
                      <a:noFill/>
                    </a:lnR>
                    <a:lnT>
                      <a:noFill/>
                    </a:lnT>
                    <a:lnB>
                      <a:noFill/>
                    </a:lnB>
                  </a:tcPr>
                </a:tc>
                <a:tc>
                  <a:txBody>
                    <a:bodyPr/>
                    <a:lstStyle/>
                    <a:p>
                      <a:r>
                        <a:rPr lang="en-US" sz="1600" dirty="0">
                          <a:effectLst/>
                        </a:rPr>
                        <a:t>O</a:t>
                      </a:r>
                      <a:r>
                        <a:rPr lang="el-GR" sz="1600" dirty="0">
                          <a:effectLst/>
                        </a:rPr>
                        <a:t>(</a:t>
                      </a:r>
                      <a:r>
                        <a:rPr lang="en-US" sz="1600" dirty="0">
                          <a:effectLst/>
                        </a:rPr>
                        <a:t>n log(n))</a:t>
                      </a:r>
                    </a:p>
                  </a:txBody>
                  <a:tcPr marL="90827" marR="90827" marT="45413" marB="45413" anchor="ctr">
                    <a:lnL>
                      <a:noFill/>
                    </a:lnL>
                    <a:lnR>
                      <a:noFill/>
                    </a:lnR>
                    <a:lnT>
                      <a:noFill/>
                    </a:lnT>
                    <a:lnB>
                      <a:noFill/>
                    </a:lnB>
                  </a:tcPr>
                </a:tc>
                <a:tc>
                  <a:txBody>
                    <a:bodyPr/>
                    <a:lstStyle/>
                    <a:p>
                      <a:r>
                        <a:rPr lang="en-US" sz="1600">
                          <a:effectLst/>
                        </a:rPr>
                        <a:t>O(n log(n))</a:t>
                      </a:r>
                    </a:p>
                  </a:txBody>
                  <a:tcPr marL="90827" marR="90827" marT="45413" marB="45413" anchor="ctr">
                    <a:lnL>
                      <a:noFill/>
                    </a:lnL>
                    <a:lnR>
                      <a:noFill/>
                    </a:lnR>
                    <a:lnT>
                      <a:noFill/>
                    </a:lnT>
                    <a:lnB>
                      <a:noFill/>
                    </a:lnB>
                  </a:tcPr>
                </a:tc>
                <a:extLst>
                  <a:ext uri="{0D108BD9-81ED-4DB2-BD59-A6C34878D82A}">
                    <a16:rowId xmlns:a16="http://schemas.microsoft.com/office/drawing/2014/main" val="2665413104"/>
                  </a:ext>
                </a:extLst>
              </a:tr>
              <a:tr h="363307">
                <a:tc>
                  <a:txBody>
                    <a:bodyPr/>
                    <a:lstStyle/>
                    <a:p>
                      <a:pPr algn="l"/>
                      <a:r>
                        <a:rPr lang="en-US" sz="1600" dirty="0">
                          <a:solidFill>
                            <a:srgbClr val="444444"/>
                          </a:solidFill>
                          <a:effectLst/>
                        </a:rPr>
                        <a:t>Bubble Sort</a:t>
                      </a:r>
                      <a:endParaRPr lang="en-US" sz="1600" dirty="0">
                        <a:effectLst/>
                      </a:endParaRPr>
                    </a:p>
                  </a:txBody>
                  <a:tcPr marL="90827" marR="90827" marT="45413" marB="45413" anchor="ctr">
                    <a:lnL>
                      <a:noFill/>
                    </a:lnL>
                    <a:lnR>
                      <a:noFill/>
                    </a:lnR>
                    <a:lnT>
                      <a:noFill/>
                    </a:lnT>
                    <a:lnB>
                      <a:noFill/>
                    </a:lnB>
                  </a:tcPr>
                </a:tc>
                <a:tc>
                  <a:txBody>
                    <a:bodyPr/>
                    <a:lstStyle/>
                    <a:p>
                      <a:r>
                        <a:rPr lang="en-US" sz="1600" dirty="0">
                          <a:effectLst/>
                        </a:rPr>
                        <a:t>O</a:t>
                      </a:r>
                      <a:r>
                        <a:rPr lang="el-GR" sz="1600" dirty="0">
                          <a:effectLst/>
                        </a:rPr>
                        <a:t>(</a:t>
                      </a:r>
                      <a:r>
                        <a:rPr lang="en-US" sz="1600" dirty="0">
                          <a:effectLst/>
                        </a:rPr>
                        <a:t>n)</a:t>
                      </a:r>
                    </a:p>
                  </a:txBody>
                  <a:tcPr marL="90827" marR="90827" marT="45413" marB="45413" anchor="ctr">
                    <a:lnL>
                      <a:noFill/>
                    </a:lnL>
                    <a:lnR>
                      <a:noFill/>
                    </a:lnR>
                    <a:lnT>
                      <a:noFill/>
                    </a:lnT>
                    <a:lnB>
                      <a:noFill/>
                    </a:lnB>
                  </a:tcPr>
                </a:tc>
                <a:tc>
                  <a:txBody>
                    <a:bodyPr/>
                    <a:lstStyle/>
                    <a:p>
                      <a:r>
                        <a:rPr lang="en-US" sz="1600" dirty="0">
                          <a:effectLst/>
                        </a:rPr>
                        <a:t>O</a:t>
                      </a:r>
                      <a:r>
                        <a:rPr lang="el-GR" sz="1600" dirty="0">
                          <a:effectLst/>
                        </a:rPr>
                        <a:t>(</a:t>
                      </a:r>
                      <a:r>
                        <a:rPr lang="en-US" sz="1600" dirty="0">
                          <a:effectLst/>
                        </a:rPr>
                        <a:t>n^2)</a:t>
                      </a:r>
                    </a:p>
                  </a:txBody>
                  <a:tcPr marL="90827" marR="90827" marT="45413" marB="45413" anchor="ctr">
                    <a:lnL>
                      <a:noFill/>
                    </a:lnL>
                    <a:lnR>
                      <a:noFill/>
                    </a:lnR>
                    <a:lnT>
                      <a:noFill/>
                    </a:lnT>
                    <a:lnB>
                      <a:noFill/>
                    </a:lnB>
                  </a:tcPr>
                </a:tc>
                <a:tc>
                  <a:txBody>
                    <a:bodyPr/>
                    <a:lstStyle/>
                    <a:p>
                      <a:r>
                        <a:rPr lang="en-US" sz="1600">
                          <a:effectLst/>
                        </a:rPr>
                        <a:t>O(n^2)</a:t>
                      </a:r>
                    </a:p>
                  </a:txBody>
                  <a:tcPr marL="90827" marR="90827" marT="45413" marB="45413" anchor="ctr">
                    <a:lnL>
                      <a:noFill/>
                    </a:lnL>
                    <a:lnR>
                      <a:noFill/>
                    </a:lnR>
                    <a:lnT>
                      <a:noFill/>
                    </a:lnT>
                    <a:lnB>
                      <a:noFill/>
                    </a:lnB>
                  </a:tcPr>
                </a:tc>
                <a:extLst>
                  <a:ext uri="{0D108BD9-81ED-4DB2-BD59-A6C34878D82A}">
                    <a16:rowId xmlns:a16="http://schemas.microsoft.com/office/drawing/2014/main" val="2041662951"/>
                  </a:ext>
                </a:extLst>
              </a:tr>
              <a:tr h="363307">
                <a:tc>
                  <a:txBody>
                    <a:bodyPr/>
                    <a:lstStyle/>
                    <a:p>
                      <a:pPr algn="l"/>
                      <a:r>
                        <a:rPr lang="en-US" sz="1600" dirty="0">
                          <a:solidFill>
                            <a:srgbClr val="444444"/>
                          </a:solidFill>
                          <a:effectLst/>
                        </a:rPr>
                        <a:t>Insertion Sort</a:t>
                      </a:r>
                      <a:endParaRPr lang="en-US" sz="1600" dirty="0">
                        <a:effectLst/>
                      </a:endParaRPr>
                    </a:p>
                  </a:txBody>
                  <a:tcPr marL="90827" marR="90827" marT="45413" marB="45413" anchor="ctr">
                    <a:lnL>
                      <a:noFill/>
                    </a:lnL>
                    <a:lnR>
                      <a:noFill/>
                    </a:lnR>
                    <a:lnT>
                      <a:noFill/>
                    </a:lnT>
                    <a:lnB>
                      <a:noFill/>
                    </a:lnB>
                  </a:tcPr>
                </a:tc>
                <a:tc>
                  <a:txBody>
                    <a:bodyPr/>
                    <a:lstStyle/>
                    <a:p>
                      <a:r>
                        <a:rPr lang="en-US" sz="1600" dirty="0">
                          <a:effectLst/>
                        </a:rPr>
                        <a:t>O</a:t>
                      </a:r>
                      <a:r>
                        <a:rPr lang="el-GR" sz="1600" dirty="0">
                          <a:effectLst/>
                        </a:rPr>
                        <a:t>(</a:t>
                      </a:r>
                      <a:r>
                        <a:rPr lang="en-US" sz="1600" dirty="0">
                          <a:effectLst/>
                        </a:rPr>
                        <a:t>n)</a:t>
                      </a:r>
                    </a:p>
                  </a:txBody>
                  <a:tcPr marL="90827" marR="90827" marT="45413" marB="45413" anchor="ctr">
                    <a:lnL>
                      <a:noFill/>
                    </a:lnL>
                    <a:lnR>
                      <a:noFill/>
                    </a:lnR>
                    <a:lnT>
                      <a:noFill/>
                    </a:lnT>
                    <a:lnB>
                      <a:noFill/>
                    </a:lnB>
                  </a:tcPr>
                </a:tc>
                <a:tc>
                  <a:txBody>
                    <a:bodyPr/>
                    <a:lstStyle/>
                    <a:p>
                      <a:r>
                        <a:rPr lang="en-US" sz="1600" dirty="0">
                          <a:effectLst/>
                        </a:rPr>
                        <a:t>O</a:t>
                      </a:r>
                      <a:r>
                        <a:rPr lang="el-GR" sz="1600" dirty="0">
                          <a:effectLst/>
                        </a:rPr>
                        <a:t>(</a:t>
                      </a:r>
                      <a:r>
                        <a:rPr lang="en-US" sz="1600" dirty="0">
                          <a:effectLst/>
                        </a:rPr>
                        <a:t>n^2)</a:t>
                      </a:r>
                    </a:p>
                  </a:txBody>
                  <a:tcPr marL="90827" marR="90827" marT="45413" marB="45413" anchor="ctr">
                    <a:lnL>
                      <a:noFill/>
                    </a:lnL>
                    <a:lnR>
                      <a:noFill/>
                    </a:lnR>
                    <a:lnT>
                      <a:noFill/>
                    </a:lnT>
                    <a:lnB>
                      <a:noFill/>
                    </a:lnB>
                  </a:tcPr>
                </a:tc>
                <a:tc>
                  <a:txBody>
                    <a:bodyPr/>
                    <a:lstStyle/>
                    <a:p>
                      <a:r>
                        <a:rPr lang="en-US" sz="1600" dirty="0">
                          <a:effectLst/>
                        </a:rPr>
                        <a:t>O(n^2)</a:t>
                      </a:r>
                    </a:p>
                  </a:txBody>
                  <a:tcPr marL="90827" marR="90827" marT="45413" marB="45413" anchor="ctr">
                    <a:lnL>
                      <a:noFill/>
                    </a:lnL>
                    <a:lnR>
                      <a:noFill/>
                    </a:lnR>
                    <a:lnT>
                      <a:noFill/>
                    </a:lnT>
                    <a:lnB>
                      <a:noFill/>
                    </a:lnB>
                  </a:tcPr>
                </a:tc>
                <a:extLst>
                  <a:ext uri="{0D108BD9-81ED-4DB2-BD59-A6C34878D82A}">
                    <a16:rowId xmlns:a16="http://schemas.microsoft.com/office/drawing/2014/main" val="3254062877"/>
                  </a:ext>
                </a:extLst>
              </a:tr>
              <a:tr h="363307">
                <a:tc>
                  <a:txBody>
                    <a:bodyPr/>
                    <a:lstStyle/>
                    <a:p>
                      <a:pPr algn="l"/>
                      <a:r>
                        <a:rPr lang="en-US" sz="1600" dirty="0">
                          <a:solidFill>
                            <a:srgbClr val="444444"/>
                          </a:solidFill>
                          <a:effectLst/>
                        </a:rPr>
                        <a:t>Selection Sort</a:t>
                      </a:r>
                      <a:endParaRPr lang="en-US" sz="1600" dirty="0">
                        <a:effectLst/>
                      </a:endParaRPr>
                    </a:p>
                  </a:txBody>
                  <a:tcPr marL="90827" marR="90827" marT="45413" marB="45413" anchor="ctr">
                    <a:lnL>
                      <a:noFill/>
                    </a:lnL>
                    <a:lnR>
                      <a:noFill/>
                    </a:lnR>
                    <a:lnT>
                      <a:noFill/>
                    </a:lnT>
                    <a:lnB>
                      <a:noFill/>
                    </a:lnB>
                  </a:tcPr>
                </a:tc>
                <a:tc>
                  <a:txBody>
                    <a:bodyPr/>
                    <a:lstStyle/>
                    <a:p>
                      <a:r>
                        <a:rPr lang="en-US" sz="1600" dirty="0">
                          <a:effectLst/>
                        </a:rPr>
                        <a:t>O</a:t>
                      </a:r>
                      <a:r>
                        <a:rPr lang="el-GR" sz="1600" dirty="0">
                          <a:effectLst/>
                        </a:rPr>
                        <a:t>(</a:t>
                      </a:r>
                      <a:r>
                        <a:rPr lang="en-US" sz="1600" dirty="0">
                          <a:effectLst/>
                        </a:rPr>
                        <a:t>n^2)</a:t>
                      </a:r>
                    </a:p>
                  </a:txBody>
                  <a:tcPr marL="90827" marR="90827" marT="45413" marB="45413" anchor="ctr">
                    <a:lnL>
                      <a:noFill/>
                    </a:lnL>
                    <a:lnR>
                      <a:noFill/>
                    </a:lnR>
                    <a:lnT>
                      <a:noFill/>
                    </a:lnT>
                    <a:lnB>
                      <a:noFill/>
                    </a:lnB>
                  </a:tcPr>
                </a:tc>
                <a:tc>
                  <a:txBody>
                    <a:bodyPr/>
                    <a:lstStyle/>
                    <a:p>
                      <a:r>
                        <a:rPr lang="en-US" sz="1600" dirty="0">
                          <a:effectLst/>
                        </a:rPr>
                        <a:t>O</a:t>
                      </a:r>
                      <a:r>
                        <a:rPr lang="el-GR" sz="1600" dirty="0">
                          <a:effectLst/>
                        </a:rPr>
                        <a:t>(</a:t>
                      </a:r>
                      <a:r>
                        <a:rPr lang="en-US" sz="1600" dirty="0">
                          <a:effectLst/>
                        </a:rPr>
                        <a:t>n^2)</a:t>
                      </a:r>
                    </a:p>
                  </a:txBody>
                  <a:tcPr marL="90827" marR="90827" marT="45413" marB="45413" anchor="ctr">
                    <a:lnL>
                      <a:noFill/>
                    </a:lnL>
                    <a:lnR>
                      <a:noFill/>
                    </a:lnR>
                    <a:lnT>
                      <a:noFill/>
                    </a:lnT>
                    <a:lnB>
                      <a:noFill/>
                    </a:lnB>
                  </a:tcPr>
                </a:tc>
                <a:tc>
                  <a:txBody>
                    <a:bodyPr/>
                    <a:lstStyle/>
                    <a:p>
                      <a:r>
                        <a:rPr lang="en-US" sz="1600" dirty="0">
                          <a:effectLst/>
                        </a:rPr>
                        <a:t>O(n^2)</a:t>
                      </a:r>
                    </a:p>
                  </a:txBody>
                  <a:tcPr marL="90827" marR="90827" marT="45413" marB="45413" anchor="ctr">
                    <a:lnL>
                      <a:noFill/>
                    </a:lnL>
                    <a:lnR>
                      <a:noFill/>
                    </a:lnR>
                    <a:lnT>
                      <a:noFill/>
                    </a:lnT>
                    <a:lnB>
                      <a:noFill/>
                    </a:lnB>
                  </a:tcPr>
                </a:tc>
                <a:extLst>
                  <a:ext uri="{0D108BD9-81ED-4DB2-BD59-A6C34878D82A}">
                    <a16:rowId xmlns:a16="http://schemas.microsoft.com/office/drawing/2014/main" val="286080388"/>
                  </a:ext>
                </a:extLst>
              </a:tr>
              <a:tr h="363307">
                <a:tc>
                  <a:txBody>
                    <a:bodyPr/>
                    <a:lstStyle/>
                    <a:p>
                      <a:pPr algn="l"/>
                      <a:r>
                        <a:rPr lang="en-US" sz="1600" dirty="0">
                          <a:solidFill>
                            <a:srgbClr val="444444"/>
                          </a:solidFill>
                          <a:effectLst/>
                        </a:rPr>
                        <a:t>Shell Sort</a:t>
                      </a:r>
                      <a:endParaRPr lang="en-US" sz="1600" dirty="0">
                        <a:effectLst/>
                      </a:endParaRPr>
                    </a:p>
                  </a:txBody>
                  <a:tcPr marL="90827" marR="90827" marT="45413" marB="45413" anchor="ctr">
                    <a:lnL>
                      <a:noFill/>
                    </a:lnL>
                    <a:lnR>
                      <a:noFill/>
                    </a:lnR>
                    <a:lnT>
                      <a:noFill/>
                    </a:lnT>
                    <a:lnB>
                      <a:noFill/>
                    </a:lnB>
                  </a:tcPr>
                </a:tc>
                <a:tc>
                  <a:txBody>
                    <a:bodyPr/>
                    <a:lstStyle/>
                    <a:p>
                      <a:r>
                        <a:rPr lang="en-US" sz="1600" dirty="0">
                          <a:effectLst/>
                        </a:rPr>
                        <a:t>O</a:t>
                      </a:r>
                      <a:r>
                        <a:rPr lang="el-GR" sz="1600" dirty="0">
                          <a:effectLst/>
                        </a:rPr>
                        <a:t>(</a:t>
                      </a:r>
                      <a:r>
                        <a:rPr lang="en-US" sz="1600" dirty="0">
                          <a:effectLst/>
                        </a:rPr>
                        <a:t>n log(n))</a:t>
                      </a:r>
                    </a:p>
                  </a:txBody>
                  <a:tcPr marL="90827" marR="90827" marT="45413" marB="45413" anchor="ctr">
                    <a:lnL>
                      <a:noFill/>
                    </a:lnL>
                    <a:lnR>
                      <a:noFill/>
                    </a:lnR>
                    <a:lnT>
                      <a:noFill/>
                    </a:lnT>
                    <a:lnB>
                      <a:noFill/>
                    </a:lnB>
                  </a:tcPr>
                </a:tc>
                <a:tc>
                  <a:txBody>
                    <a:bodyPr/>
                    <a:lstStyle/>
                    <a:p>
                      <a:r>
                        <a:rPr lang="pt-BR" sz="1600" dirty="0">
                          <a:effectLst/>
                        </a:rPr>
                        <a:t>O(n(log(n))^2)</a:t>
                      </a:r>
                    </a:p>
                  </a:txBody>
                  <a:tcPr marL="90827" marR="90827" marT="45413" marB="45413" anchor="ctr">
                    <a:lnL>
                      <a:noFill/>
                    </a:lnL>
                    <a:lnR>
                      <a:noFill/>
                    </a:lnR>
                    <a:lnT>
                      <a:noFill/>
                    </a:lnT>
                    <a:lnB>
                      <a:noFill/>
                    </a:lnB>
                  </a:tcPr>
                </a:tc>
                <a:tc>
                  <a:txBody>
                    <a:bodyPr/>
                    <a:lstStyle/>
                    <a:p>
                      <a:r>
                        <a:rPr lang="pt-BR" sz="1600" dirty="0">
                          <a:effectLst/>
                        </a:rPr>
                        <a:t>O(n(log(n))^2)</a:t>
                      </a:r>
                    </a:p>
                  </a:txBody>
                  <a:tcPr marL="90827" marR="90827" marT="45413" marB="45413" anchor="ctr">
                    <a:lnL>
                      <a:noFill/>
                    </a:lnL>
                    <a:lnR>
                      <a:noFill/>
                    </a:lnR>
                    <a:lnT>
                      <a:noFill/>
                    </a:lnT>
                    <a:lnB>
                      <a:noFill/>
                    </a:lnB>
                  </a:tcPr>
                </a:tc>
                <a:extLst>
                  <a:ext uri="{0D108BD9-81ED-4DB2-BD59-A6C34878D82A}">
                    <a16:rowId xmlns:a16="http://schemas.microsoft.com/office/drawing/2014/main" val="607936380"/>
                  </a:ext>
                </a:extLst>
              </a:tr>
            </a:tbl>
          </a:graphicData>
        </a:graphic>
      </p:graphicFrame>
      <p:sp>
        <p:nvSpPr>
          <p:cNvPr id="6" name="TextBox 5">
            <a:extLst>
              <a:ext uri="{FF2B5EF4-FFF2-40B4-BE49-F238E27FC236}">
                <a16:creationId xmlns:a16="http://schemas.microsoft.com/office/drawing/2014/main" id="{E5E48327-4BD4-41AA-9D87-138F7AF729D7}"/>
              </a:ext>
            </a:extLst>
          </p:cNvPr>
          <p:cNvSpPr txBox="1"/>
          <p:nvPr/>
        </p:nvSpPr>
        <p:spPr>
          <a:xfrm>
            <a:off x="500744" y="4175649"/>
            <a:ext cx="4245428" cy="1200329"/>
          </a:xfrm>
          <a:prstGeom prst="rect">
            <a:avLst/>
          </a:prstGeom>
          <a:noFill/>
        </p:spPr>
        <p:txBody>
          <a:bodyPr wrap="square">
            <a:spAutoFit/>
          </a:bodyPr>
          <a:lstStyle/>
          <a:p>
            <a:r>
              <a:rPr lang="en-US" dirty="0"/>
              <a:t>But because Quicksort has the best performance in the average case for most inputs, it is generally considered the “fastest” sorting algorithm.</a:t>
            </a:r>
          </a:p>
        </p:txBody>
      </p:sp>
    </p:spTree>
    <p:extLst>
      <p:ext uri="{BB962C8B-B14F-4D97-AF65-F5344CB8AC3E}">
        <p14:creationId xmlns:p14="http://schemas.microsoft.com/office/powerpoint/2010/main" val="40766061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119034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370"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grpSp>
          <p:nvGrpSpPr>
            <p:cNvPr id="314372"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14373" name="Group 23551"/>
            <p:cNvGrpSpPr>
              <a:grpSpLocks/>
            </p:cNvGrpSpPr>
            <p:nvPr/>
          </p:nvGrpSpPr>
          <p:grpSpPr bwMode="auto">
            <a:xfrm>
              <a:off x="1174230" y="3868313"/>
              <a:ext cx="7093362" cy="609600"/>
              <a:chOff x="1174231" y="3886200"/>
              <a:chExt cx="7093362" cy="609600"/>
            </a:xfrm>
          </p:grpSpPr>
          <p:grpSp>
            <p:nvGrpSpPr>
              <p:cNvPr id="314396"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14374" name="Group 23552"/>
            <p:cNvGrpSpPr>
              <a:grpSpLocks/>
            </p:cNvGrpSpPr>
            <p:nvPr/>
          </p:nvGrpSpPr>
          <p:grpSpPr bwMode="auto">
            <a:xfrm>
              <a:off x="685799" y="4917584"/>
              <a:ext cx="5784225" cy="609600"/>
              <a:chOff x="685799" y="4695423"/>
              <a:chExt cx="5784225" cy="609600"/>
            </a:xfrm>
          </p:grpSpPr>
          <p:grpSp>
            <p:nvGrpSpPr>
              <p:cNvPr id="314387"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14388"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14389"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12</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50285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394"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nvGrpSpPr>
            <p:cNvPr id="315396"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15397" name="Group 23551"/>
            <p:cNvGrpSpPr>
              <a:grpSpLocks/>
            </p:cNvGrpSpPr>
            <p:nvPr/>
          </p:nvGrpSpPr>
          <p:grpSpPr bwMode="auto">
            <a:xfrm>
              <a:off x="1174230" y="3868313"/>
              <a:ext cx="7093362" cy="609600"/>
              <a:chOff x="1174231" y="3886200"/>
              <a:chExt cx="7093362" cy="609600"/>
            </a:xfrm>
          </p:grpSpPr>
          <p:grpSp>
            <p:nvGrpSpPr>
              <p:cNvPr id="315420"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15398" name="Group 23552"/>
            <p:cNvGrpSpPr>
              <a:grpSpLocks/>
            </p:cNvGrpSpPr>
            <p:nvPr/>
          </p:nvGrpSpPr>
          <p:grpSpPr bwMode="auto">
            <a:xfrm>
              <a:off x="685799" y="4917584"/>
              <a:ext cx="5784225" cy="609600"/>
              <a:chOff x="685799" y="4695423"/>
              <a:chExt cx="5784225" cy="609600"/>
            </a:xfrm>
          </p:grpSpPr>
          <p:grpSp>
            <p:nvGrpSpPr>
              <p:cNvPr id="315411"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15412"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15413"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13</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146218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418"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nvGrpSpPr>
            <p:cNvPr id="316420"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16421" name="Group 23551"/>
            <p:cNvGrpSpPr>
              <a:grpSpLocks/>
            </p:cNvGrpSpPr>
            <p:nvPr/>
          </p:nvGrpSpPr>
          <p:grpSpPr bwMode="auto">
            <a:xfrm>
              <a:off x="1174230" y="3868313"/>
              <a:ext cx="7093362" cy="609600"/>
              <a:chOff x="1174231" y="3886200"/>
              <a:chExt cx="7093362" cy="609600"/>
            </a:xfrm>
          </p:grpSpPr>
          <p:grpSp>
            <p:nvGrpSpPr>
              <p:cNvPr id="316444"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16422" name="Group 23552"/>
            <p:cNvGrpSpPr>
              <a:grpSpLocks/>
            </p:cNvGrpSpPr>
            <p:nvPr/>
          </p:nvGrpSpPr>
          <p:grpSpPr bwMode="auto">
            <a:xfrm>
              <a:off x="685799" y="4917584"/>
              <a:ext cx="5784225" cy="609600"/>
              <a:chOff x="685799" y="4695423"/>
              <a:chExt cx="5784225" cy="609600"/>
            </a:xfrm>
          </p:grpSpPr>
          <p:grpSp>
            <p:nvGrpSpPr>
              <p:cNvPr id="316435"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16436"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16437"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14</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109410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42"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nvGrpSpPr>
            <p:cNvPr id="317444"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17445" name="Group 23551"/>
            <p:cNvGrpSpPr>
              <a:grpSpLocks/>
            </p:cNvGrpSpPr>
            <p:nvPr/>
          </p:nvGrpSpPr>
          <p:grpSpPr bwMode="auto">
            <a:xfrm>
              <a:off x="1174230" y="3868313"/>
              <a:ext cx="7093362" cy="609600"/>
              <a:chOff x="1174231" y="3886200"/>
              <a:chExt cx="7093362" cy="609600"/>
            </a:xfrm>
          </p:grpSpPr>
          <p:grpSp>
            <p:nvGrpSpPr>
              <p:cNvPr id="317468"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17446" name="Group 23552"/>
            <p:cNvGrpSpPr>
              <a:grpSpLocks/>
            </p:cNvGrpSpPr>
            <p:nvPr/>
          </p:nvGrpSpPr>
          <p:grpSpPr bwMode="auto">
            <a:xfrm>
              <a:off x="685799" y="4917584"/>
              <a:ext cx="5784225" cy="609600"/>
              <a:chOff x="685799" y="4695423"/>
              <a:chExt cx="5784225" cy="609600"/>
            </a:xfrm>
          </p:grpSpPr>
          <p:grpSp>
            <p:nvGrpSpPr>
              <p:cNvPr id="317459"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17460"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17461"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15</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4208879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490"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nvGrpSpPr>
            <p:cNvPr id="319492"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19493" name="Group 23551"/>
            <p:cNvGrpSpPr>
              <a:grpSpLocks/>
            </p:cNvGrpSpPr>
            <p:nvPr/>
          </p:nvGrpSpPr>
          <p:grpSpPr bwMode="auto">
            <a:xfrm>
              <a:off x="1174230" y="3868313"/>
              <a:ext cx="7093362" cy="609600"/>
              <a:chOff x="1174231" y="3886200"/>
              <a:chExt cx="7093362" cy="609600"/>
            </a:xfrm>
          </p:grpSpPr>
          <p:grpSp>
            <p:nvGrpSpPr>
              <p:cNvPr id="319516"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19494" name="Group 23552"/>
            <p:cNvGrpSpPr>
              <a:grpSpLocks/>
            </p:cNvGrpSpPr>
            <p:nvPr/>
          </p:nvGrpSpPr>
          <p:grpSpPr bwMode="auto">
            <a:xfrm>
              <a:off x="685799" y="4917584"/>
              <a:ext cx="5784225" cy="609600"/>
              <a:chOff x="685799" y="4695423"/>
              <a:chExt cx="5784225" cy="609600"/>
            </a:xfrm>
          </p:grpSpPr>
          <p:grpSp>
            <p:nvGrpSpPr>
              <p:cNvPr id="319507"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19508"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19509"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16</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644256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538"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nvGrpSpPr>
            <p:cNvPr id="321540"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21541" name="Group 23551"/>
            <p:cNvGrpSpPr>
              <a:grpSpLocks/>
            </p:cNvGrpSpPr>
            <p:nvPr/>
          </p:nvGrpSpPr>
          <p:grpSpPr bwMode="auto">
            <a:xfrm>
              <a:off x="1174230" y="3868313"/>
              <a:ext cx="7093362" cy="609600"/>
              <a:chOff x="1174231" y="3886200"/>
              <a:chExt cx="7093362" cy="609600"/>
            </a:xfrm>
          </p:grpSpPr>
          <p:grpSp>
            <p:nvGrpSpPr>
              <p:cNvPr id="321564"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21542" name="Group 23552"/>
            <p:cNvGrpSpPr>
              <a:grpSpLocks/>
            </p:cNvGrpSpPr>
            <p:nvPr/>
          </p:nvGrpSpPr>
          <p:grpSpPr bwMode="auto">
            <a:xfrm>
              <a:off x="685799" y="4917584"/>
              <a:ext cx="5784225" cy="609600"/>
              <a:chOff x="685799" y="4695423"/>
              <a:chExt cx="5784225" cy="609600"/>
            </a:xfrm>
          </p:grpSpPr>
          <p:grpSp>
            <p:nvGrpSpPr>
              <p:cNvPr id="321555"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21556"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21557"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17</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248686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562"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nvGrpSpPr>
            <p:cNvPr id="322564"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22565" name="Group 23551"/>
            <p:cNvGrpSpPr>
              <a:grpSpLocks/>
            </p:cNvGrpSpPr>
            <p:nvPr/>
          </p:nvGrpSpPr>
          <p:grpSpPr bwMode="auto">
            <a:xfrm>
              <a:off x="1174230" y="3868313"/>
              <a:ext cx="7093362" cy="609600"/>
              <a:chOff x="1174231" y="3886200"/>
              <a:chExt cx="7093362" cy="609600"/>
            </a:xfrm>
          </p:grpSpPr>
          <p:grpSp>
            <p:nvGrpSpPr>
              <p:cNvPr id="322588"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22566" name="Group 23552"/>
            <p:cNvGrpSpPr>
              <a:grpSpLocks/>
            </p:cNvGrpSpPr>
            <p:nvPr/>
          </p:nvGrpSpPr>
          <p:grpSpPr bwMode="auto">
            <a:xfrm>
              <a:off x="685799" y="4917584"/>
              <a:ext cx="5784225" cy="609600"/>
              <a:chOff x="685799" y="4695423"/>
              <a:chExt cx="5784225" cy="609600"/>
            </a:xfrm>
          </p:grpSpPr>
          <p:grpSp>
            <p:nvGrpSpPr>
              <p:cNvPr id="322579"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22580"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22581"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18</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4094602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586"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nvGrpSpPr>
            <p:cNvPr id="323588"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23589" name="Group 23551"/>
            <p:cNvGrpSpPr>
              <a:grpSpLocks/>
            </p:cNvGrpSpPr>
            <p:nvPr/>
          </p:nvGrpSpPr>
          <p:grpSpPr bwMode="auto">
            <a:xfrm>
              <a:off x="1174230" y="3868313"/>
              <a:ext cx="7093362" cy="609600"/>
              <a:chOff x="1174231" y="3886200"/>
              <a:chExt cx="7093362" cy="609600"/>
            </a:xfrm>
          </p:grpSpPr>
          <p:grpSp>
            <p:nvGrpSpPr>
              <p:cNvPr id="323612"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23590" name="Group 23552"/>
            <p:cNvGrpSpPr>
              <a:grpSpLocks/>
            </p:cNvGrpSpPr>
            <p:nvPr/>
          </p:nvGrpSpPr>
          <p:grpSpPr bwMode="auto">
            <a:xfrm>
              <a:off x="685799" y="4917584"/>
              <a:ext cx="5784225" cy="609600"/>
              <a:chOff x="685799" y="4695423"/>
              <a:chExt cx="5784225" cy="609600"/>
            </a:xfrm>
          </p:grpSpPr>
          <p:grpSp>
            <p:nvGrpSpPr>
              <p:cNvPr id="323603"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23604"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23605"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19</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1699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95929" y="1295400"/>
            <a:ext cx="7496116" cy="5469589"/>
          </a:xfrm>
          <a:prstGeom prst="rect">
            <a:avLst/>
          </a:prstGeom>
        </p:spPr>
      </p:pic>
      <p:sp>
        <p:nvSpPr>
          <p:cNvPr id="2" name="Title 1"/>
          <p:cNvSpPr>
            <a:spLocks noGrp="1"/>
          </p:cNvSpPr>
          <p:nvPr>
            <p:ph type="title"/>
          </p:nvPr>
        </p:nvSpPr>
        <p:spPr/>
        <p:txBody>
          <a:bodyPr/>
          <a:lstStyle/>
          <a:p>
            <a:r>
              <a:rPr lang="en-US" dirty="0"/>
              <a:t>Attendance Quiz #36</a:t>
            </a:r>
          </a:p>
        </p:txBody>
      </p:sp>
      <p:sp>
        <p:nvSpPr>
          <p:cNvPr id="4" name="Footer Placeholder 3"/>
          <p:cNvSpPr>
            <a:spLocks noGrp="1"/>
          </p:cNvSpPr>
          <p:nvPr>
            <p:ph type="ftr" sz="quarter" idx="11"/>
          </p:nvPr>
        </p:nvSpPr>
        <p:spPr/>
        <p:txBody>
          <a:bodyPr/>
          <a:lstStyle/>
          <a:p>
            <a:pPr>
              <a:defRPr/>
            </a:pPr>
            <a:r>
              <a:rPr lang="en-US"/>
              <a:t>Sorting (37)</a:t>
            </a:r>
            <a:endParaRPr lang="en-US" dirty="0"/>
          </a:p>
        </p:txBody>
      </p:sp>
      <p:sp>
        <p:nvSpPr>
          <p:cNvPr id="5" name="Slide Number Placeholder 4"/>
          <p:cNvSpPr>
            <a:spLocks noGrp="1"/>
          </p:cNvSpPr>
          <p:nvPr>
            <p:ph type="sldNum" sz="quarter" idx="12"/>
          </p:nvPr>
        </p:nvSpPr>
        <p:spPr/>
        <p:txBody>
          <a:bodyPr/>
          <a:lstStyle/>
          <a:p>
            <a:pPr>
              <a:defRPr/>
            </a:pPr>
            <a:fld id="{F59D9B86-AB8B-404F-8D86-C97B35C4C67E}" type="slidenum">
              <a:rPr lang="en-US" smtClean="0"/>
              <a:pPr>
                <a:defRPr/>
              </a:pPr>
              <a:t>2</a:t>
            </a:fld>
            <a:endParaRPr lang="en-US" dirty="0"/>
          </a:p>
        </p:txBody>
      </p:sp>
      <p:sp>
        <p:nvSpPr>
          <p:cNvPr id="3" name="AutoShape 2" descr="https://lh3.googleusercontent.com/8oo2TtdCIxvK5gwEWzKTjzW73Y8nZ0AN0WJ-RVGzGp56n17TFgpYRdViNkIhgC08S5PPAKSYjWNRSNwBKOSLFRz08SJ7H2_b2f5a8_953uS4dmuT-_w5yZB8m8qWUJQWsQwGXwCjzxU"/>
          <p:cNvSpPr>
            <a:spLocks noChangeAspect="1" noChangeArrowheads="1"/>
          </p:cNvSpPr>
          <p:nvPr/>
        </p:nvSpPr>
        <p:spPr bwMode="auto">
          <a:xfrm>
            <a:off x="1069976" y="-46038"/>
            <a:ext cx="7915275" cy="483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lh3.googleusercontent.com/8oo2TtdCIxvK5gwEWzKTjzW73Y8nZ0AN0WJ-RVGzGp56n17TFgpYRdViNkIhgC08S5PPAKSYjWNRSNwBKOSLFRz08SJ7H2_b2f5a8_953uS4dmuT-_w5yZB8m8qWUJQWsQwGXwCjzxU"/>
          <p:cNvSpPr>
            <a:spLocks noChangeAspect="1" noChangeArrowheads="1"/>
          </p:cNvSpPr>
          <p:nvPr/>
        </p:nvSpPr>
        <p:spPr bwMode="auto">
          <a:xfrm>
            <a:off x="1222376" y="106363"/>
            <a:ext cx="7915275" cy="483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4645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634"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nvGrpSpPr>
            <p:cNvPr id="325636"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25637" name="Group 23551"/>
            <p:cNvGrpSpPr>
              <a:grpSpLocks/>
            </p:cNvGrpSpPr>
            <p:nvPr/>
          </p:nvGrpSpPr>
          <p:grpSpPr bwMode="auto">
            <a:xfrm>
              <a:off x="1174230" y="3868313"/>
              <a:ext cx="7093362" cy="609600"/>
              <a:chOff x="1174231" y="3886200"/>
              <a:chExt cx="7093362" cy="609600"/>
            </a:xfrm>
          </p:grpSpPr>
          <p:grpSp>
            <p:nvGrpSpPr>
              <p:cNvPr id="325660"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25638" name="Group 23552"/>
            <p:cNvGrpSpPr>
              <a:grpSpLocks/>
            </p:cNvGrpSpPr>
            <p:nvPr/>
          </p:nvGrpSpPr>
          <p:grpSpPr bwMode="auto">
            <a:xfrm>
              <a:off x="685799" y="4917584"/>
              <a:ext cx="5784225" cy="609600"/>
              <a:chOff x="685799" y="4695423"/>
              <a:chExt cx="5784225" cy="609600"/>
            </a:xfrm>
          </p:grpSpPr>
          <p:grpSp>
            <p:nvGrpSpPr>
              <p:cNvPr id="325651"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25652"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25653"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20</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878533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82"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nvGrpSpPr>
            <p:cNvPr id="327684"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27685" name="Group 23551"/>
            <p:cNvGrpSpPr>
              <a:grpSpLocks/>
            </p:cNvGrpSpPr>
            <p:nvPr/>
          </p:nvGrpSpPr>
          <p:grpSpPr bwMode="auto">
            <a:xfrm>
              <a:off x="1174230" y="3868313"/>
              <a:ext cx="7093362" cy="609600"/>
              <a:chOff x="1174231" y="3886200"/>
              <a:chExt cx="7093362" cy="609600"/>
            </a:xfrm>
          </p:grpSpPr>
          <p:grpSp>
            <p:nvGrpSpPr>
              <p:cNvPr id="327708"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27686" name="Group 23552"/>
            <p:cNvGrpSpPr>
              <a:grpSpLocks/>
            </p:cNvGrpSpPr>
            <p:nvPr/>
          </p:nvGrpSpPr>
          <p:grpSpPr bwMode="auto">
            <a:xfrm>
              <a:off x="685799" y="4917584"/>
              <a:ext cx="5784225" cy="609600"/>
              <a:chOff x="685799" y="4695423"/>
              <a:chExt cx="5784225" cy="609600"/>
            </a:xfrm>
          </p:grpSpPr>
          <p:grpSp>
            <p:nvGrpSpPr>
              <p:cNvPr id="327699"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27700"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27701"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21</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1478894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8706"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nvGrpSpPr>
            <p:cNvPr id="328708"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28709" name="Group 23551"/>
            <p:cNvGrpSpPr>
              <a:grpSpLocks/>
            </p:cNvGrpSpPr>
            <p:nvPr/>
          </p:nvGrpSpPr>
          <p:grpSpPr bwMode="auto">
            <a:xfrm>
              <a:off x="1174230" y="3868313"/>
              <a:ext cx="7093362" cy="609600"/>
              <a:chOff x="1174231" y="3886200"/>
              <a:chExt cx="7093362" cy="609600"/>
            </a:xfrm>
          </p:grpSpPr>
          <p:grpSp>
            <p:nvGrpSpPr>
              <p:cNvPr id="328732"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28710" name="Group 23552"/>
            <p:cNvGrpSpPr>
              <a:grpSpLocks/>
            </p:cNvGrpSpPr>
            <p:nvPr/>
          </p:nvGrpSpPr>
          <p:grpSpPr bwMode="auto">
            <a:xfrm>
              <a:off x="685799" y="4917584"/>
              <a:ext cx="5784225" cy="609600"/>
              <a:chOff x="685799" y="4695423"/>
              <a:chExt cx="5784225" cy="609600"/>
            </a:xfrm>
          </p:grpSpPr>
          <p:grpSp>
            <p:nvGrpSpPr>
              <p:cNvPr id="328723"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28724"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28725"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22</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589353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730"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nvGrpSpPr>
            <p:cNvPr id="329732"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29733" name="Group 23551"/>
            <p:cNvGrpSpPr>
              <a:grpSpLocks/>
            </p:cNvGrpSpPr>
            <p:nvPr/>
          </p:nvGrpSpPr>
          <p:grpSpPr bwMode="auto">
            <a:xfrm>
              <a:off x="1174230" y="3868313"/>
              <a:ext cx="7093362" cy="609600"/>
              <a:chOff x="1174231" y="3886200"/>
              <a:chExt cx="7093362" cy="609600"/>
            </a:xfrm>
          </p:grpSpPr>
          <p:grpSp>
            <p:nvGrpSpPr>
              <p:cNvPr id="329756"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29734" name="Group 23552"/>
            <p:cNvGrpSpPr>
              <a:grpSpLocks/>
            </p:cNvGrpSpPr>
            <p:nvPr/>
          </p:nvGrpSpPr>
          <p:grpSpPr bwMode="auto">
            <a:xfrm>
              <a:off x="685799" y="4917584"/>
              <a:ext cx="5784225" cy="609600"/>
              <a:chOff x="685799" y="4695423"/>
              <a:chExt cx="5784225" cy="609600"/>
            </a:xfrm>
          </p:grpSpPr>
          <p:grpSp>
            <p:nvGrpSpPr>
              <p:cNvPr id="329747"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29748"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29749"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23</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1206063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754"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nvGrpSpPr>
            <p:cNvPr id="330756"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30757" name="Group 23551"/>
            <p:cNvGrpSpPr>
              <a:grpSpLocks/>
            </p:cNvGrpSpPr>
            <p:nvPr/>
          </p:nvGrpSpPr>
          <p:grpSpPr bwMode="auto">
            <a:xfrm>
              <a:off x="1174230" y="3868313"/>
              <a:ext cx="7093362" cy="609600"/>
              <a:chOff x="1174231" y="3886200"/>
              <a:chExt cx="7093362" cy="609600"/>
            </a:xfrm>
          </p:grpSpPr>
          <p:grpSp>
            <p:nvGrpSpPr>
              <p:cNvPr id="330780"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30758" name="Group 23552"/>
            <p:cNvGrpSpPr>
              <a:grpSpLocks/>
            </p:cNvGrpSpPr>
            <p:nvPr/>
          </p:nvGrpSpPr>
          <p:grpSpPr bwMode="auto">
            <a:xfrm>
              <a:off x="685799" y="4917584"/>
              <a:ext cx="5784225" cy="609600"/>
              <a:chOff x="685799" y="4695423"/>
              <a:chExt cx="5784225" cy="609600"/>
            </a:xfrm>
          </p:grpSpPr>
          <p:grpSp>
            <p:nvGrpSpPr>
              <p:cNvPr id="330771"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nvGrpSpPr>
              <p:cNvPr id="330772"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30773"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24</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843764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3826"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nvGrpSpPr>
            <p:cNvPr id="333828"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33829" name="Group 23551"/>
            <p:cNvGrpSpPr>
              <a:grpSpLocks/>
            </p:cNvGrpSpPr>
            <p:nvPr/>
          </p:nvGrpSpPr>
          <p:grpSpPr bwMode="auto">
            <a:xfrm>
              <a:off x="1174230" y="3868313"/>
              <a:ext cx="7093362" cy="609600"/>
              <a:chOff x="1174231" y="3886200"/>
              <a:chExt cx="7093362" cy="609600"/>
            </a:xfrm>
          </p:grpSpPr>
          <p:grpSp>
            <p:nvGrpSpPr>
              <p:cNvPr id="333852"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33830" name="Group 23552"/>
            <p:cNvGrpSpPr>
              <a:grpSpLocks/>
            </p:cNvGrpSpPr>
            <p:nvPr/>
          </p:nvGrpSpPr>
          <p:grpSpPr bwMode="auto">
            <a:xfrm>
              <a:off x="685799" y="4917584"/>
              <a:ext cx="5784225" cy="609600"/>
              <a:chOff x="685799" y="4695423"/>
              <a:chExt cx="5784225" cy="609600"/>
            </a:xfrm>
          </p:grpSpPr>
          <p:grpSp>
            <p:nvGrpSpPr>
              <p:cNvPr id="333843"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33844"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33845"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25</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618813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4850"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grpSp>
          <p:nvGrpSpPr>
            <p:cNvPr id="334852"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34853" name="Group 23551"/>
            <p:cNvGrpSpPr>
              <a:grpSpLocks/>
            </p:cNvGrpSpPr>
            <p:nvPr/>
          </p:nvGrpSpPr>
          <p:grpSpPr bwMode="auto">
            <a:xfrm>
              <a:off x="1174230" y="3868313"/>
              <a:ext cx="7093362" cy="609600"/>
              <a:chOff x="1174231" y="3886200"/>
              <a:chExt cx="7093362" cy="609600"/>
            </a:xfrm>
          </p:grpSpPr>
          <p:grpSp>
            <p:nvGrpSpPr>
              <p:cNvPr id="334876"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34854" name="Group 23552"/>
            <p:cNvGrpSpPr>
              <a:grpSpLocks/>
            </p:cNvGrpSpPr>
            <p:nvPr/>
          </p:nvGrpSpPr>
          <p:grpSpPr bwMode="auto">
            <a:xfrm>
              <a:off x="685799" y="4917584"/>
              <a:ext cx="5784225" cy="609600"/>
              <a:chOff x="685799" y="4695423"/>
              <a:chExt cx="5784225" cy="609600"/>
            </a:xfrm>
          </p:grpSpPr>
          <p:grpSp>
            <p:nvGrpSpPr>
              <p:cNvPr id="334867"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34868"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34869"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26</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2233592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874"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grpSp>
          <p:nvGrpSpPr>
            <p:cNvPr id="335876"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35877" name="Group 23551"/>
            <p:cNvGrpSpPr>
              <a:grpSpLocks/>
            </p:cNvGrpSpPr>
            <p:nvPr/>
          </p:nvGrpSpPr>
          <p:grpSpPr bwMode="auto">
            <a:xfrm>
              <a:off x="1174230" y="3868313"/>
              <a:ext cx="7093362" cy="609600"/>
              <a:chOff x="1174231" y="3886200"/>
              <a:chExt cx="7093362" cy="609600"/>
            </a:xfrm>
          </p:grpSpPr>
          <p:grpSp>
            <p:nvGrpSpPr>
              <p:cNvPr id="335900"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35878" name="Group 23552"/>
            <p:cNvGrpSpPr>
              <a:grpSpLocks/>
            </p:cNvGrpSpPr>
            <p:nvPr/>
          </p:nvGrpSpPr>
          <p:grpSpPr bwMode="auto">
            <a:xfrm>
              <a:off x="685799" y="4917584"/>
              <a:ext cx="5784225" cy="609600"/>
              <a:chOff x="685799" y="4695423"/>
              <a:chExt cx="5784225" cy="609600"/>
            </a:xfrm>
          </p:grpSpPr>
          <p:grpSp>
            <p:nvGrpSpPr>
              <p:cNvPr id="335891"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35892"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35893"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27</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2287467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6898"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grpSp>
          <p:nvGrpSpPr>
            <p:cNvPr id="336900"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36901" name="Group 23551"/>
            <p:cNvGrpSpPr>
              <a:grpSpLocks/>
            </p:cNvGrpSpPr>
            <p:nvPr/>
          </p:nvGrpSpPr>
          <p:grpSpPr bwMode="auto">
            <a:xfrm>
              <a:off x="1174230" y="3868313"/>
              <a:ext cx="7093362" cy="609600"/>
              <a:chOff x="1174231" y="3886200"/>
              <a:chExt cx="7093362" cy="609600"/>
            </a:xfrm>
          </p:grpSpPr>
          <p:grpSp>
            <p:nvGrpSpPr>
              <p:cNvPr id="336924"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36902" name="Group 23552"/>
            <p:cNvGrpSpPr>
              <a:grpSpLocks/>
            </p:cNvGrpSpPr>
            <p:nvPr/>
          </p:nvGrpSpPr>
          <p:grpSpPr bwMode="auto">
            <a:xfrm>
              <a:off x="685799" y="4917584"/>
              <a:ext cx="5784225" cy="609600"/>
              <a:chOff x="685799" y="4695423"/>
              <a:chExt cx="5784225" cy="609600"/>
            </a:xfrm>
          </p:grpSpPr>
          <p:grpSp>
            <p:nvGrpSpPr>
              <p:cNvPr id="336915"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36916"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36917"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28</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403747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9970"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grpSp>
          <p:nvGrpSpPr>
            <p:cNvPr id="339972"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39973" name="Group 23551"/>
            <p:cNvGrpSpPr>
              <a:grpSpLocks/>
            </p:cNvGrpSpPr>
            <p:nvPr/>
          </p:nvGrpSpPr>
          <p:grpSpPr bwMode="auto">
            <a:xfrm>
              <a:off x="1174230" y="3868313"/>
              <a:ext cx="7093362" cy="609600"/>
              <a:chOff x="1174231" y="3886200"/>
              <a:chExt cx="7093362" cy="609600"/>
            </a:xfrm>
          </p:grpSpPr>
          <p:grpSp>
            <p:nvGrpSpPr>
              <p:cNvPr id="339996"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39974" name="Group 23552"/>
            <p:cNvGrpSpPr>
              <a:grpSpLocks/>
            </p:cNvGrpSpPr>
            <p:nvPr/>
          </p:nvGrpSpPr>
          <p:grpSpPr bwMode="auto">
            <a:xfrm>
              <a:off x="685799" y="4917584"/>
              <a:ext cx="5784225" cy="609600"/>
              <a:chOff x="685799" y="4695423"/>
              <a:chExt cx="5784225" cy="609600"/>
            </a:xfrm>
          </p:grpSpPr>
          <p:grpSp>
            <p:nvGrpSpPr>
              <p:cNvPr id="339987"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39988"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39989"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29</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56401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#37: Algorithms vs Loops</a:t>
            </a:r>
          </a:p>
        </p:txBody>
      </p:sp>
      <p:sp>
        <p:nvSpPr>
          <p:cNvPr id="3" name="Footer Placeholder 2"/>
          <p:cNvSpPr>
            <a:spLocks noGrp="1"/>
          </p:cNvSpPr>
          <p:nvPr>
            <p:ph type="ftr" sz="quarter" idx="11"/>
          </p:nvPr>
        </p:nvSpPr>
        <p:spPr/>
        <p:txBody>
          <a:bodyPr/>
          <a:lstStyle/>
          <a:p>
            <a:pPr>
              <a:defRPr/>
            </a:pPr>
            <a:r>
              <a:rPr lang="en-US"/>
              <a:t>Sorting (37)</a:t>
            </a:r>
            <a:endParaRPr lang="en-US" dirty="0"/>
          </a:p>
        </p:txBody>
      </p:sp>
      <p:sp>
        <p:nvSpPr>
          <p:cNvPr id="6" name="Slide Number Placeholder 5"/>
          <p:cNvSpPr>
            <a:spLocks noGrp="1"/>
          </p:cNvSpPr>
          <p:nvPr>
            <p:ph type="sldNum" sz="quarter" idx="12"/>
          </p:nvPr>
        </p:nvSpPr>
        <p:spPr/>
        <p:txBody>
          <a:bodyPr/>
          <a:lstStyle/>
          <a:p>
            <a:pPr>
              <a:defRPr/>
            </a:pPr>
            <a:fld id="{0D7B5496-982B-480A-8085-B08F2CA91C21}" type="slidenum">
              <a:rPr lang="en-US" smtClean="0"/>
              <a:pPr>
                <a:defRPr/>
              </a:pPr>
              <a:t>3</a:t>
            </a:fld>
            <a:endParaRPr lang="en-US" dirty="0"/>
          </a:p>
        </p:txBody>
      </p:sp>
      <p:sp>
        <p:nvSpPr>
          <p:cNvPr id="4" name="Content Placeholder 3"/>
          <p:cNvSpPr>
            <a:spLocks noGrp="1"/>
          </p:cNvSpPr>
          <p:nvPr>
            <p:ph sz="quarter" idx="1"/>
          </p:nvPr>
        </p:nvSpPr>
        <p:spPr>
          <a:xfrm>
            <a:off x="550985" y="1295401"/>
            <a:ext cx="9978067" cy="5454359"/>
          </a:xfrm>
        </p:spPr>
        <p:txBody>
          <a:bodyPr/>
          <a:lstStyle/>
          <a:p>
            <a:r>
              <a:rPr lang="en-US" sz="1800" dirty="0"/>
              <a:t>Every algorithm takes at least one pair of iterators.</a:t>
            </a:r>
          </a:p>
          <a:p>
            <a:pPr lvl="1"/>
            <a:r>
              <a:rPr lang="en-US" sz="1600" dirty="0"/>
              <a:t>For algorithms to work, they must examine every object in the range(s) they are passed - internally, algorithms are loops.</a:t>
            </a:r>
          </a:p>
          <a:p>
            <a:r>
              <a:rPr lang="en-US" sz="1800" dirty="0"/>
              <a:t>For many C++ programmers, writing the loop is more natural than calling the algorithm with an iterator, but calling an algorithm is usually preferable to any hand-written loop.  Why?</a:t>
            </a:r>
          </a:p>
          <a:p>
            <a:pPr lvl="1"/>
            <a:r>
              <a:rPr lang="en-US" sz="1600" b="1" dirty="0"/>
              <a:t>Efficiency</a:t>
            </a:r>
            <a:r>
              <a:rPr lang="en-US" sz="1600" dirty="0"/>
              <a:t>: Algorithms are often more efficient that loops programmers produce.</a:t>
            </a:r>
          </a:p>
          <a:p>
            <a:pPr lvl="2"/>
            <a:r>
              <a:rPr lang="en-US" sz="1400" dirty="0"/>
              <a:t>Container implementations optimize traversals because they know what's happening inside and eliminate redundant computations.</a:t>
            </a:r>
          </a:p>
          <a:p>
            <a:pPr lvl="1"/>
            <a:r>
              <a:rPr lang="en-US" sz="1600" b="1" dirty="0"/>
              <a:t>Correctness</a:t>
            </a:r>
            <a:r>
              <a:rPr lang="en-US" sz="1600" dirty="0"/>
              <a:t>: Writing loops is more subject to errors than is calling algorithms.</a:t>
            </a:r>
          </a:p>
          <a:p>
            <a:pPr lvl="2"/>
            <a:r>
              <a:rPr lang="en-US" sz="1400" dirty="0"/>
              <a:t>At best, for, while, or do loops still require examination of the loop – algorithms do not!</a:t>
            </a:r>
          </a:p>
          <a:p>
            <a:pPr lvl="1"/>
            <a:r>
              <a:rPr lang="en-US" sz="1600" b="1" dirty="0"/>
              <a:t>Maintainability</a:t>
            </a:r>
            <a:r>
              <a:rPr lang="en-US" sz="1600" dirty="0"/>
              <a:t>: Algorithm calls often yield code that is clearer and more straightforward than the corresponding explicitly loops.</a:t>
            </a:r>
          </a:p>
          <a:p>
            <a:pPr lvl="2"/>
            <a:r>
              <a:rPr lang="en-US" sz="1400" dirty="0"/>
              <a:t>Algorithm names are more meaningful that bare loops.</a:t>
            </a:r>
          </a:p>
          <a:p>
            <a:pPr lvl="2"/>
            <a:r>
              <a:rPr lang="en-US" sz="1400" dirty="0"/>
              <a:t>If you need to do something an algorithm already does, the algorithm call is clearer.</a:t>
            </a:r>
          </a:p>
          <a:p>
            <a:r>
              <a:rPr lang="en-US" sz="1800" b="1" dirty="0"/>
              <a:t>Replacing low-level words like </a:t>
            </a:r>
            <a:r>
              <a:rPr lang="en-US" sz="1800" b="1" i="1" dirty="0"/>
              <a:t>for</a:t>
            </a:r>
            <a:r>
              <a:rPr lang="en-US" sz="1800" b="1" dirty="0"/>
              <a:t>, </a:t>
            </a:r>
            <a:r>
              <a:rPr lang="en-US" sz="1800" b="1" i="1" dirty="0"/>
              <a:t>while</a:t>
            </a:r>
            <a:r>
              <a:rPr lang="en-US" sz="1800" b="1" dirty="0"/>
              <a:t>, and </a:t>
            </a:r>
            <a:r>
              <a:rPr lang="en-US" sz="1800" b="1" i="1" dirty="0"/>
              <a:t>do</a:t>
            </a:r>
            <a:r>
              <a:rPr lang="en-US" sz="1800" b="1" dirty="0"/>
              <a:t> with higher-level terms like </a:t>
            </a:r>
            <a:r>
              <a:rPr lang="en-US" sz="1800" b="1" i="1" dirty="0"/>
              <a:t>insert</a:t>
            </a:r>
            <a:r>
              <a:rPr lang="en-US" sz="1800" b="1" dirty="0"/>
              <a:t>, </a:t>
            </a:r>
            <a:r>
              <a:rPr lang="en-US" sz="1800" b="1" i="1" dirty="0"/>
              <a:t>find</a:t>
            </a:r>
            <a:r>
              <a:rPr lang="en-US" sz="1800" b="1" dirty="0"/>
              <a:t>, and </a:t>
            </a:r>
            <a:r>
              <a:rPr lang="en-US" sz="1800" b="1" i="1" dirty="0" err="1"/>
              <a:t>for_each</a:t>
            </a:r>
            <a:r>
              <a:rPr lang="en-US" sz="1800" b="1" dirty="0"/>
              <a:t>, raises the level of abstraction and thereby makes it easier to write, document, enhance, and maintain software.</a:t>
            </a:r>
          </a:p>
        </p:txBody>
      </p:sp>
    </p:spTree>
    <p:extLst>
      <p:ext uri="{BB962C8B-B14F-4D97-AF65-F5344CB8AC3E}">
        <p14:creationId xmlns:p14="http://schemas.microsoft.com/office/powerpoint/2010/main" val="29388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0994"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nvGrpSpPr>
            <p:cNvPr id="340996"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40997" name="Group 23551"/>
            <p:cNvGrpSpPr>
              <a:grpSpLocks/>
            </p:cNvGrpSpPr>
            <p:nvPr/>
          </p:nvGrpSpPr>
          <p:grpSpPr bwMode="auto">
            <a:xfrm>
              <a:off x="1174230" y="3868313"/>
              <a:ext cx="7093362" cy="609600"/>
              <a:chOff x="1174231" y="3886200"/>
              <a:chExt cx="7093362" cy="609600"/>
            </a:xfrm>
          </p:grpSpPr>
          <p:grpSp>
            <p:nvGrpSpPr>
              <p:cNvPr id="341020"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40998" name="Group 23552"/>
            <p:cNvGrpSpPr>
              <a:grpSpLocks/>
            </p:cNvGrpSpPr>
            <p:nvPr/>
          </p:nvGrpSpPr>
          <p:grpSpPr bwMode="auto">
            <a:xfrm>
              <a:off x="685799" y="4917584"/>
              <a:ext cx="5784225" cy="609600"/>
              <a:chOff x="685799" y="4695423"/>
              <a:chExt cx="5784225" cy="609600"/>
            </a:xfrm>
          </p:grpSpPr>
          <p:grpSp>
            <p:nvGrpSpPr>
              <p:cNvPr id="341011"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41012"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41013"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30</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2879361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2018"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nvGrpSpPr>
            <p:cNvPr id="342020"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42021" name="Group 23551"/>
            <p:cNvGrpSpPr>
              <a:grpSpLocks/>
            </p:cNvGrpSpPr>
            <p:nvPr/>
          </p:nvGrpSpPr>
          <p:grpSpPr bwMode="auto">
            <a:xfrm>
              <a:off x="1174230" y="3868313"/>
              <a:ext cx="7093362" cy="609600"/>
              <a:chOff x="1174231" y="3886200"/>
              <a:chExt cx="7093362" cy="609600"/>
            </a:xfrm>
          </p:grpSpPr>
          <p:grpSp>
            <p:nvGrpSpPr>
              <p:cNvPr id="342044"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42022" name="Group 23552"/>
            <p:cNvGrpSpPr>
              <a:grpSpLocks/>
            </p:cNvGrpSpPr>
            <p:nvPr/>
          </p:nvGrpSpPr>
          <p:grpSpPr bwMode="auto">
            <a:xfrm>
              <a:off x="685799" y="4917584"/>
              <a:ext cx="5784225" cy="609600"/>
              <a:chOff x="685799" y="4695423"/>
              <a:chExt cx="5784225" cy="609600"/>
            </a:xfrm>
          </p:grpSpPr>
          <p:grpSp>
            <p:nvGrpSpPr>
              <p:cNvPr id="342035"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42036"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42037"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31</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2335938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3042"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nvGrpSpPr>
            <p:cNvPr id="343044"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43045" name="Group 23551"/>
            <p:cNvGrpSpPr>
              <a:grpSpLocks/>
            </p:cNvGrpSpPr>
            <p:nvPr/>
          </p:nvGrpSpPr>
          <p:grpSpPr bwMode="auto">
            <a:xfrm>
              <a:off x="1174230" y="3868313"/>
              <a:ext cx="7093362" cy="609600"/>
              <a:chOff x="1174231" y="3886200"/>
              <a:chExt cx="7093362" cy="609600"/>
            </a:xfrm>
          </p:grpSpPr>
          <p:grpSp>
            <p:nvGrpSpPr>
              <p:cNvPr id="343068"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43046" name="Group 23552"/>
            <p:cNvGrpSpPr>
              <a:grpSpLocks/>
            </p:cNvGrpSpPr>
            <p:nvPr/>
          </p:nvGrpSpPr>
          <p:grpSpPr bwMode="auto">
            <a:xfrm>
              <a:off x="685799" y="4917584"/>
              <a:ext cx="5784225" cy="609600"/>
              <a:chOff x="685799" y="4695423"/>
              <a:chExt cx="5784225" cy="609600"/>
            </a:xfrm>
          </p:grpSpPr>
          <p:grpSp>
            <p:nvGrpSpPr>
              <p:cNvPr id="343059"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43060"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43061"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32</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520024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6114"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nvGrpSpPr>
            <p:cNvPr id="346116"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grpSp>
          <p:nvGrpSpPr>
            <p:cNvPr id="346117" name="Group 23551"/>
            <p:cNvGrpSpPr>
              <a:grpSpLocks/>
            </p:cNvGrpSpPr>
            <p:nvPr/>
          </p:nvGrpSpPr>
          <p:grpSpPr bwMode="auto">
            <a:xfrm>
              <a:off x="1174230" y="3868313"/>
              <a:ext cx="7093362" cy="609600"/>
              <a:chOff x="1174231" y="3886200"/>
              <a:chExt cx="7093362" cy="609600"/>
            </a:xfrm>
          </p:grpSpPr>
          <p:grpSp>
            <p:nvGrpSpPr>
              <p:cNvPr id="346140"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46118" name="Group 23552"/>
            <p:cNvGrpSpPr>
              <a:grpSpLocks/>
            </p:cNvGrpSpPr>
            <p:nvPr/>
          </p:nvGrpSpPr>
          <p:grpSpPr bwMode="auto">
            <a:xfrm>
              <a:off x="685799" y="4917584"/>
              <a:ext cx="5784225" cy="609600"/>
              <a:chOff x="685799" y="4695423"/>
              <a:chExt cx="5784225" cy="609600"/>
            </a:xfrm>
          </p:grpSpPr>
          <p:grpSp>
            <p:nvGrpSpPr>
              <p:cNvPr id="346131"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46132"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46133"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33</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2425942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7138"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nvGrpSpPr>
            <p:cNvPr id="347140"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9" name="Oval 8"/>
              <p:cNvSpPr/>
              <p:nvPr/>
            </p:nvSpPr>
            <p:spPr>
              <a:xfrm>
                <a:off x="6559355" y="3124057"/>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47141" name="Group 23551"/>
            <p:cNvGrpSpPr>
              <a:grpSpLocks/>
            </p:cNvGrpSpPr>
            <p:nvPr/>
          </p:nvGrpSpPr>
          <p:grpSpPr bwMode="auto">
            <a:xfrm>
              <a:off x="1174230" y="3868313"/>
              <a:ext cx="7093362" cy="609600"/>
              <a:chOff x="1174231" y="3886200"/>
              <a:chExt cx="7093362" cy="609600"/>
            </a:xfrm>
          </p:grpSpPr>
          <p:grpSp>
            <p:nvGrpSpPr>
              <p:cNvPr id="347164"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47142" name="Group 23552"/>
            <p:cNvGrpSpPr>
              <a:grpSpLocks/>
            </p:cNvGrpSpPr>
            <p:nvPr/>
          </p:nvGrpSpPr>
          <p:grpSpPr bwMode="auto">
            <a:xfrm>
              <a:off x="685799" y="4917584"/>
              <a:ext cx="5784225" cy="609600"/>
              <a:chOff x="685799" y="4695423"/>
              <a:chExt cx="5784225" cy="609600"/>
            </a:xfrm>
          </p:grpSpPr>
          <p:grpSp>
            <p:nvGrpSpPr>
              <p:cNvPr id="347155"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47156"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47157"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34</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407330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62"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nvGrpSpPr>
            <p:cNvPr id="348164"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48165" name="Group 23551"/>
            <p:cNvGrpSpPr>
              <a:grpSpLocks/>
            </p:cNvGrpSpPr>
            <p:nvPr/>
          </p:nvGrpSpPr>
          <p:grpSpPr bwMode="auto">
            <a:xfrm>
              <a:off x="1174230" y="3868313"/>
              <a:ext cx="7093362" cy="609600"/>
              <a:chOff x="1174231" y="3886200"/>
              <a:chExt cx="7093362" cy="609600"/>
            </a:xfrm>
          </p:grpSpPr>
          <p:grpSp>
            <p:nvGrpSpPr>
              <p:cNvPr id="348188"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48166" name="Group 23552"/>
            <p:cNvGrpSpPr>
              <a:grpSpLocks/>
            </p:cNvGrpSpPr>
            <p:nvPr/>
          </p:nvGrpSpPr>
          <p:grpSpPr bwMode="auto">
            <a:xfrm>
              <a:off x="685799" y="4917584"/>
              <a:ext cx="5784225" cy="609600"/>
              <a:chOff x="685799" y="4695423"/>
              <a:chExt cx="5784225" cy="609600"/>
            </a:xfrm>
          </p:grpSpPr>
          <p:grpSp>
            <p:nvGrpSpPr>
              <p:cNvPr id="348179"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48180"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48181"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35</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1918693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9186"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grpSp>
          <p:nvGrpSpPr>
            <p:cNvPr id="349188"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49189" name="Group 23551"/>
            <p:cNvGrpSpPr>
              <a:grpSpLocks/>
            </p:cNvGrpSpPr>
            <p:nvPr/>
          </p:nvGrpSpPr>
          <p:grpSpPr bwMode="auto">
            <a:xfrm>
              <a:off x="1174230" y="3868313"/>
              <a:ext cx="7093362" cy="609600"/>
              <a:chOff x="1174231" y="3886200"/>
              <a:chExt cx="7093362" cy="609600"/>
            </a:xfrm>
          </p:grpSpPr>
          <p:grpSp>
            <p:nvGrpSpPr>
              <p:cNvPr id="349212"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49190" name="Group 23552"/>
            <p:cNvGrpSpPr>
              <a:grpSpLocks/>
            </p:cNvGrpSpPr>
            <p:nvPr/>
          </p:nvGrpSpPr>
          <p:grpSpPr bwMode="auto">
            <a:xfrm>
              <a:off x="685799" y="4917584"/>
              <a:ext cx="5784225" cy="609600"/>
              <a:chOff x="685799" y="4695423"/>
              <a:chExt cx="5784225" cy="609600"/>
            </a:xfrm>
          </p:grpSpPr>
          <p:grpSp>
            <p:nvGrpSpPr>
              <p:cNvPr id="349203"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49204"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49205"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36</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477595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2258"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nvGrpSpPr>
            <p:cNvPr id="352260"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52261" name="Group 23551"/>
            <p:cNvGrpSpPr>
              <a:grpSpLocks/>
            </p:cNvGrpSpPr>
            <p:nvPr/>
          </p:nvGrpSpPr>
          <p:grpSpPr bwMode="auto">
            <a:xfrm>
              <a:off x="1174230" y="3868313"/>
              <a:ext cx="7093362" cy="609600"/>
              <a:chOff x="1174231" y="3886200"/>
              <a:chExt cx="7093362" cy="609600"/>
            </a:xfrm>
          </p:grpSpPr>
          <p:grpSp>
            <p:nvGrpSpPr>
              <p:cNvPr id="352284"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52262" name="Group 23552"/>
            <p:cNvGrpSpPr>
              <a:grpSpLocks/>
            </p:cNvGrpSpPr>
            <p:nvPr/>
          </p:nvGrpSpPr>
          <p:grpSpPr bwMode="auto">
            <a:xfrm>
              <a:off x="685799" y="4917584"/>
              <a:ext cx="5784225" cy="609600"/>
              <a:chOff x="685799" y="4695423"/>
              <a:chExt cx="5784225" cy="609600"/>
            </a:xfrm>
          </p:grpSpPr>
          <p:grpSp>
            <p:nvGrpSpPr>
              <p:cNvPr id="352275"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52276"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52277"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37</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1581313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3282"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nvGrpSpPr>
            <p:cNvPr id="353284"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9" name="Oval 8"/>
              <p:cNvSpPr/>
              <p:nvPr/>
            </p:nvSpPr>
            <p:spPr>
              <a:xfrm>
                <a:off x="6559355" y="3124057"/>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53285" name="Group 23551"/>
            <p:cNvGrpSpPr>
              <a:grpSpLocks/>
            </p:cNvGrpSpPr>
            <p:nvPr/>
          </p:nvGrpSpPr>
          <p:grpSpPr bwMode="auto">
            <a:xfrm>
              <a:off x="1174230" y="3868313"/>
              <a:ext cx="7093362" cy="609600"/>
              <a:chOff x="1174231" y="3886200"/>
              <a:chExt cx="7093362" cy="609600"/>
            </a:xfrm>
          </p:grpSpPr>
          <p:grpSp>
            <p:nvGrpSpPr>
              <p:cNvPr id="353308"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53286" name="Group 23552"/>
            <p:cNvGrpSpPr>
              <a:grpSpLocks/>
            </p:cNvGrpSpPr>
            <p:nvPr/>
          </p:nvGrpSpPr>
          <p:grpSpPr bwMode="auto">
            <a:xfrm>
              <a:off x="685799" y="4917584"/>
              <a:ext cx="5784225" cy="609600"/>
              <a:chOff x="685799" y="4695423"/>
              <a:chExt cx="5784225" cy="609600"/>
            </a:xfrm>
          </p:grpSpPr>
          <p:grpSp>
            <p:nvGrpSpPr>
              <p:cNvPr id="353299"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53300"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53301"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38</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1897221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4306"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nvGrpSpPr>
            <p:cNvPr id="354308"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54309" name="Group 23551"/>
            <p:cNvGrpSpPr>
              <a:grpSpLocks/>
            </p:cNvGrpSpPr>
            <p:nvPr/>
          </p:nvGrpSpPr>
          <p:grpSpPr bwMode="auto">
            <a:xfrm>
              <a:off x="1174230" y="3868313"/>
              <a:ext cx="7093362" cy="609600"/>
              <a:chOff x="1174231" y="3886200"/>
              <a:chExt cx="7093362" cy="609600"/>
            </a:xfrm>
          </p:grpSpPr>
          <p:grpSp>
            <p:nvGrpSpPr>
              <p:cNvPr id="354332"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3" name="Oval 12"/>
                <p:cNvSpPr/>
                <p:nvPr/>
              </p:nvSpPr>
              <p:spPr>
                <a:xfrm>
                  <a:off x="3460711" y="3886373"/>
                  <a:ext cx="609591" cy="609512"/>
                </a:xfrm>
                <a:prstGeom prst="ellipse">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54310" name="Group 23552"/>
            <p:cNvGrpSpPr>
              <a:grpSpLocks/>
            </p:cNvGrpSpPr>
            <p:nvPr/>
          </p:nvGrpSpPr>
          <p:grpSpPr bwMode="auto">
            <a:xfrm>
              <a:off x="685799" y="4917584"/>
              <a:ext cx="5784225" cy="609600"/>
              <a:chOff x="685799" y="4695423"/>
              <a:chExt cx="5784225" cy="609600"/>
            </a:xfrm>
          </p:grpSpPr>
          <p:grpSp>
            <p:nvGrpSpPr>
              <p:cNvPr id="354323"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54324"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54325"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39</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114544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10.8, pgs. 599-601</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latin typeface="Arial"/>
              </a:rPr>
              <a:t>10.8 Heapsort</a:t>
            </a:r>
          </a:p>
          <a:p>
            <a:pPr algn="ctr"/>
            <a:r>
              <a:rPr lang="en-US" sz="2400" dirty="0">
                <a:latin typeface="Arial"/>
              </a:rPr>
              <a:t>Heapsort Algorithm</a:t>
            </a:r>
          </a:p>
          <a:p>
            <a:pPr algn="ctr"/>
            <a:r>
              <a:rPr lang="en-US" sz="2400" dirty="0">
                <a:latin typeface="Arial"/>
              </a:rPr>
              <a:t>Algorithm to Build a Heap</a:t>
            </a:r>
          </a:p>
          <a:p>
            <a:pPr algn="ctr"/>
            <a:r>
              <a:rPr lang="en-US" sz="2400" dirty="0">
                <a:latin typeface="Arial"/>
              </a:rPr>
              <a:t>Analysis of Heapsort Algorithm</a:t>
            </a:r>
          </a:p>
          <a:p>
            <a:pPr algn="ctr"/>
            <a:r>
              <a:rPr lang="en-US" sz="2400" dirty="0">
                <a:latin typeface="Arial"/>
              </a:rPr>
              <a:t>Code for Heapsort</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A0C1462C-D640-45B3-901B-F425AA5C3674}" type="slidenum">
              <a:rPr lang="en-US">
                <a:solidFill>
                  <a:srgbClr val="DEDEDE"/>
                </a:solidFill>
                <a:latin typeface="Arial" charset="0"/>
              </a:rPr>
              <a:pPr fontAlgn="base">
                <a:spcBef>
                  <a:spcPct val="0"/>
                </a:spcBef>
                <a:spcAft>
                  <a:spcPct val="0"/>
                </a:spcAft>
                <a:defRPr/>
              </a:pPr>
              <a:t>4</a:t>
            </a:fld>
            <a:endParaRPr lang="en-US" dirty="0">
              <a:solidFill>
                <a:srgbClr val="DEDEDE"/>
              </a:solidFill>
              <a:latin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1" y="1447800"/>
            <a:ext cx="3492107" cy="2464118"/>
          </a:xfrm>
          <a:prstGeom prst="rect">
            <a:avLst/>
          </a:prstGeom>
        </p:spPr>
      </p:pic>
    </p:spTree>
    <p:extLst>
      <p:ext uri="{BB962C8B-B14F-4D97-AF65-F5344CB8AC3E}">
        <p14:creationId xmlns:p14="http://schemas.microsoft.com/office/powerpoint/2010/main" val="859143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378"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nvGrpSpPr>
            <p:cNvPr id="357380"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57381" name="Group 23551"/>
            <p:cNvGrpSpPr>
              <a:grpSpLocks/>
            </p:cNvGrpSpPr>
            <p:nvPr/>
          </p:nvGrpSpPr>
          <p:grpSpPr bwMode="auto">
            <a:xfrm>
              <a:off x="1174230" y="3868313"/>
              <a:ext cx="7093362" cy="609600"/>
              <a:chOff x="1174231" y="3886200"/>
              <a:chExt cx="7093362" cy="609600"/>
            </a:xfrm>
          </p:grpSpPr>
          <p:grpSp>
            <p:nvGrpSpPr>
              <p:cNvPr id="357404"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3" name="Oval 12"/>
                <p:cNvSpPr/>
                <p:nvPr/>
              </p:nvSpPr>
              <p:spPr>
                <a:xfrm>
                  <a:off x="3460711"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57382" name="Group 23552"/>
            <p:cNvGrpSpPr>
              <a:grpSpLocks/>
            </p:cNvGrpSpPr>
            <p:nvPr/>
          </p:nvGrpSpPr>
          <p:grpSpPr bwMode="auto">
            <a:xfrm>
              <a:off x="685799" y="4917584"/>
              <a:ext cx="5784225" cy="609600"/>
              <a:chOff x="685799" y="4695423"/>
              <a:chExt cx="5784225" cy="609600"/>
            </a:xfrm>
          </p:grpSpPr>
          <p:grpSp>
            <p:nvGrpSpPr>
              <p:cNvPr id="357395"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57396"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57397"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40</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029767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02"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grpSp>
          <p:nvGrpSpPr>
            <p:cNvPr id="358404"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58405" name="Group 23551"/>
            <p:cNvGrpSpPr>
              <a:grpSpLocks/>
            </p:cNvGrpSpPr>
            <p:nvPr/>
          </p:nvGrpSpPr>
          <p:grpSpPr bwMode="auto">
            <a:xfrm>
              <a:off x="1174230" y="3868313"/>
              <a:ext cx="7093362" cy="609600"/>
              <a:chOff x="1174231" y="3886200"/>
              <a:chExt cx="7093362" cy="609600"/>
            </a:xfrm>
          </p:grpSpPr>
          <p:grpSp>
            <p:nvGrpSpPr>
              <p:cNvPr id="358428"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3" name="Oval 12"/>
                <p:cNvSpPr/>
                <p:nvPr/>
              </p:nvSpPr>
              <p:spPr>
                <a:xfrm>
                  <a:off x="3460711"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58406" name="Group 23552"/>
            <p:cNvGrpSpPr>
              <a:grpSpLocks/>
            </p:cNvGrpSpPr>
            <p:nvPr/>
          </p:nvGrpSpPr>
          <p:grpSpPr bwMode="auto">
            <a:xfrm>
              <a:off x="685799" y="4917584"/>
              <a:ext cx="5784225" cy="609600"/>
              <a:chOff x="685799" y="4695423"/>
              <a:chExt cx="5784225" cy="609600"/>
            </a:xfrm>
          </p:grpSpPr>
          <p:grpSp>
            <p:nvGrpSpPr>
              <p:cNvPr id="358419"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58420"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58421"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41</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129098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426"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grpSp>
          <p:nvGrpSpPr>
            <p:cNvPr id="359428"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59429" name="Group 23551"/>
            <p:cNvGrpSpPr>
              <a:grpSpLocks/>
            </p:cNvGrpSpPr>
            <p:nvPr/>
          </p:nvGrpSpPr>
          <p:grpSpPr bwMode="auto">
            <a:xfrm>
              <a:off x="1174230" y="3868313"/>
              <a:ext cx="7093362" cy="609600"/>
              <a:chOff x="1174231" y="3886200"/>
              <a:chExt cx="7093362" cy="609600"/>
            </a:xfrm>
          </p:grpSpPr>
          <p:grpSp>
            <p:nvGrpSpPr>
              <p:cNvPr id="359452"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sp>
              <p:nvSpPr>
                <p:cNvPr id="13" name="Oval 12"/>
                <p:cNvSpPr/>
                <p:nvPr/>
              </p:nvSpPr>
              <p:spPr>
                <a:xfrm>
                  <a:off x="3460711"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59430" name="Group 23552"/>
            <p:cNvGrpSpPr>
              <a:grpSpLocks/>
            </p:cNvGrpSpPr>
            <p:nvPr/>
          </p:nvGrpSpPr>
          <p:grpSpPr bwMode="auto">
            <a:xfrm>
              <a:off x="685799" y="4917584"/>
              <a:ext cx="5784225" cy="609600"/>
              <a:chOff x="685799" y="4695423"/>
              <a:chExt cx="5784225" cy="609600"/>
            </a:xfrm>
          </p:grpSpPr>
          <p:grpSp>
            <p:nvGrpSpPr>
              <p:cNvPr id="359443"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59444"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59445"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42</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2434923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0450"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grpSp>
          <p:nvGrpSpPr>
            <p:cNvPr id="360452"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60453" name="Group 23551"/>
            <p:cNvGrpSpPr>
              <a:grpSpLocks/>
            </p:cNvGrpSpPr>
            <p:nvPr/>
          </p:nvGrpSpPr>
          <p:grpSpPr bwMode="auto">
            <a:xfrm>
              <a:off x="1174230" y="3868313"/>
              <a:ext cx="7093362" cy="609600"/>
              <a:chOff x="1174231" y="3886200"/>
              <a:chExt cx="7093362" cy="609600"/>
            </a:xfrm>
          </p:grpSpPr>
          <p:grpSp>
            <p:nvGrpSpPr>
              <p:cNvPr id="360476"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sp>
              <p:nvSpPr>
                <p:cNvPr id="13" name="Oval 12"/>
                <p:cNvSpPr/>
                <p:nvPr/>
              </p:nvSpPr>
              <p:spPr>
                <a:xfrm>
                  <a:off x="3460711"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60454" name="Group 23552"/>
            <p:cNvGrpSpPr>
              <a:grpSpLocks/>
            </p:cNvGrpSpPr>
            <p:nvPr/>
          </p:nvGrpSpPr>
          <p:grpSpPr bwMode="auto">
            <a:xfrm>
              <a:off x="685799" y="4917584"/>
              <a:ext cx="5784225" cy="609600"/>
              <a:chOff x="685799" y="4695423"/>
              <a:chExt cx="5784225" cy="609600"/>
            </a:xfrm>
          </p:grpSpPr>
          <p:grpSp>
            <p:nvGrpSpPr>
              <p:cNvPr id="360467"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60468"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60469"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43</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815262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3522"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nvGrpSpPr>
            <p:cNvPr id="363524"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63525" name="Group 23551"/>
            <p:cNvGrpSpPr>
              <a:grpSpLocks/>
            </p:cNvGrpSpPr>
            <p:nvPr/>
          </p:nvGrpSpPr>
          <p:grpSpPr bwMode="auto">
            <a:xfrm>
              <a:off x="1174230" y="3868313"/>
              <a:ext cx="7093362" cy="609600"/>
              <a:chOff x="1174231" y="3886200"/>
              <a:chExt cx="7093362" cy="609600"/>
            </a:xfrm>
          </p:grpSpPr>
          <p:grpSp>
            <p:nvGrpSpPr>
              <p:cNvPr id="363548"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63526" name="Group 23552"/>
            <p:cNvGrpSpPr>
              <a:grpSpLocks/>
            </p:cNvGrpSpPr>
            <p:nvPr/>
          </p:nvGrpSpPr>
          <p:grpSpPr bwMode="auto">
            <a:xfrm>
              <a:off x="685799" y="4917584"/>
              <a:ext cx="5784225" cy="609600"/>
              <a:chOff x="685799" y="4695423"/>
              <a:chExt cx="5784225" cy="609600"/>
            </a:xfrm>
          </p:grpSpPr>
          <p:grpSp>
            <p:nvGrpSpPr>
              <p:cNvPr id="363539"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63540"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63541"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44</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2454638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4546"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grpSp>
          <p:nvGrpSpPr>
            <p:cNvPr id="364548"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64549" name="Group 23551"/>
            <p:cNvGrpSpPr>
              <a:grpSpLocks/>
            </p:cNvGrpSpPr>
            <p:nvPr/>
          </p:nvGrpSpPr>
          <p:grpSpPr bwMode="auto">
            <a:xfrm>
              <a:off x="1174230" y="3868313"/>
              <a:ext cx="7093362" cy="609600"/>
              <a:chOff x="1174231" y="3886200"/>
              <a:chExt cx="7093362" cy="609600"/>
            </a:xfrm>
          </p:grpSpPr>
          <p:grpSp>
            <p:nvGrpSpPr>
              <p:cNvPr id="364572"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64550" name="Group 23552"/>
            <p:cNvGrpSpPr>
              <a:grpSpLocks/>
            </p:cNvGrpSpPr>
            <p:nvPr/>
          </p:nvGrpSpPr>
          <p:grpSpPr bwMode="auto">
            <a:xfrm>
              <a:off x="685799" y="4917584"/>
              <a:ext cx="5784225" cy="609600"/>
              <a:chOff x="685799" y="4695423"/>
              <a:chExt cx="5784225" cy="609600"/>
            </a:xfrm>
          </p:grpSpPr>
          <p:grpSp>
            <p:nvGrpSpPr>
              <p:cNvPr id="364563"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64564"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64565"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45</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035861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5570"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grpSp>
          <p:nvGrpSpPr>
            <p:cNvPr id="365572"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sp>
            <p:nvSpPr>
              <p:cNvPr id="9" name="Oval 8"/>
              <p:cNvSpPr/>
              <p:nvPr/>
            </p:nvSpPr>
            <p:spPr>
              <a:xfrm>
                <a:off x="6559355" y="3124057"/>
                <a:ext cx="609591" cy="609512"/>
              </a:xfrm>
              <a:prstGeom prst="ellipse">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grpSp>
          <p:nvGrpSpPr>
            <p:cNvPr id="365573" name="Group 23551"/>
            <p:cNvGrpSpPr>
              <a:grpSpLocks/>
            </p:cNvGrpSpPr>
            <p:nvPr/>
          </p:nvGrpSpPr>
          <p:grpSpPr bwMode="auto">
            <a:xfrm>
              <a:off x="1174230" y="3868313"/>
              <a:ext cx="7093362" cy="609600"/>
              <a:chOff x="1174231" y="3886200"/>
              <a:chExt cx="7093362" cy="609600"/>
            </a:xfrm>
          </p:grpSpPr>
          <p:grpSp>
            <p:nvGrpSpPr>
              <p:cNvPr id="365596"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65574" name="Group 23552"/>
            <p:cNvGrpSpPr>
              <a:grpSpLocks/>
            </p:cNvGrpSpPr>
            <p:nvPr/>
          </p:nvGrpSpPr>
          <p:grpSpPr bwMode="auto">
            <a:xfrm>
              <a:off x="685799" y="4917584"/>
              <a:ext cx="5784225" cy="609600"/>
              <a:chOff x="685799" y="4695423"/>
              <a:chExt cx="5784225" cy="609600"/>
            </a:xfrm>
          </p:grpSpPr>
          <p:grpSp>
            <p:nvGrpSpPr>
              <p:cNvPr id="365587"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65588"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65589"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46</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2551342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42"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nvGrpSpPr>
            <p:cNvPr id="368644"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sp>
            <p:nvSpPr>
              <p:cNvPr id="9" name="Oval 8"/>
              <p:cNvSpPr/>
              <p:nvPr/>
            </p:nvSpPr>
            <p:spPr>
              <a:xfrm>
                <a:off x="6559355" y="3124057"/>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grpSp>
        <p:grpSp>
          <p:nvGrpSpPr>
            <p:cNvPr id="368645" name="Group 23551"/>
            <p:cNvGrpSpPr>
              <a:grpSpLocks/>
            </p:cNvGrpSpPr>
            <p:nvPr/>
          </p:nvGrpSpPr>
          <p:grpSpPr bwMode="auto">
            <a:xfrm>
              <a:off x="1174230" y="3868313"/>
              <a:ext cx="7093362" cy="609600"/>
              <a:chOff x="1174231" y="3886200"/>
              <a:chExt cx="7093362" cy="609600"/>
            </a:xfrm>
          </p:grpSpPr>
          <p:grpSp>
            <p:nvGrpSpPr>
              <p:cNvPr id="368668"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68646" name="Group 23552"/>
            <p:cNvGrpSpPr>
              <a:grpSpLocks/>
            </p:cNvGrpSpPr>
            <p:nvPr/>
          </p:nvGrpSpPr>
          <p:grpSpPr bwMode="auto">
            <a:xfrm>
              <a:off x="685799" y="4917584"/>
              <a:ext cx="5784225" cy="609600"/>
              <a:chOff x="685799" y="4695423"/>
              <a:chExt cx="5784225" cy="609600"/>
            </a:xfrm>
          </p:grpSpPr>
          <p:grpSp>
            <p:nvGrpSpPr>
              <p:cNvPr id="368659"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68660"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68661"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47</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086509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9666"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grpSp>
          <p:nvGrpSpPr>
            <p:cNvPr id="369668"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sp>
            <p:nvSpPr>
              <p:cNvPr id="9" name="Oval 8"/>
              <p:cNvSpPr/>
              <p:nvPr/>
            </p:nvSpPr>
            <p:spPr>
              <a:xfrm>
                <a:off x="6559355" y="3124057"/>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grpSp>
        <p:grpSp>
          <p:nvGrpSpPr>
            <p:cNvPr id="369669" name="Group 23551"/>
            <p:cNvGrpSpPr>
              <a:grpSpLocks/>
            </p:cNvGrpSpPr>
            <p:nvPr/>
          </p:nvGrpSpPr>
          <p:grpSpPr bwMode="auto">
            <a:xfrm>
              <a:off x="1174230" y="3868313"/>
              <a:ext cx="7093362" cy="609600"/>
              <a:chOff x="1174231" y="3886200"/>
              <a:chExt cx="7093362" cy="609600"/>
            </a:xfrm>
          </p:grpSpPr>
          <p:grpSp>
            <p:nvGrpSpPr>
              <p:cNvPr id="369692"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69670" name="Group 23552"/>
            <p:cNvGrpSpPr>
              <a:grpSpLocks/>
            </p:cNvGrpSpPr>
            <p:nvPr/>
          </p:nvGrpSpPr>
          <p:grpSpPr bwMode="auto">
            <a:xfrm>
              <a:off x="685799" y="4917584"/>
              <a:ext cx="5784225" cy="609600"/>
              <a:chOff x="685799" y="4695423"/>
              <a:chExt cx="5784225" cy="609600"/>
            </a:xfrm>
          </p:grpSpPr>
          <p:grpSp>
            <p:nvGrpSpPr>
              <p:cNvPr id="369683"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69684"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69685"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48</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126705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738"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nvGrpSpPr>
            <p:cNvPr id="372740"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9" name="Oval 8"/>
              <p:cNvSpPr/>
              <p:nvPr/>
            </p:nvSpPr>
            <p:spPr>
              <a:xfrm>
                <a:off x="6559355" y="3124057"/>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grpSp>
        <p:grpSp>
          <p:nvGrpSpPr>
            <p:cNvPr id="372741" name="Group 23551"/>
            <p:cNvGrpSpPr>
              <a:grpSpLocks/>
            </p:cNvGrpSpPr>
            <p:nvPr/>
          </p:nvGrpSpPr>
          <p:grpSpPr bwMode="auto">
            <a:xfrm>
              <a:off x="1174230" y="3868313"/>
              <a:ext cx="7093362" cy="609600"/>
              <a:chOff x="1174231" y="3886200"/>
              <a:chExt cx="7093362" cy="609600"/>
            </a:xfrm>
          </p:grpSpPr>
          <p:grpSp>
            <p:nvGrpSpPr>
              <p:cNvPr id="372764"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72742" name="Group 23552"/>
            <p:cNvGrpSpPr>
              <a:grpSpLocks/>
            </p:cNvGrpSpPr>
            <p:nvPr/>
          </p:nvGrpSpPr>
          <p:grpSpPr bwMode="auto">
            <a:xfrm>
              <a:off x="685799" y="4917584"/>
              <a:ext cx="5784225" cy="609600"/>
              <a:chOff x="685799" y="4695423"/>
              <a:chExt cx="5784225" cy="609600"/>
            </a:xfrm>
          </p:grpSpPr>
          <p:grpSp>
            <p:nvGrpSpPr>
              <p:cNvPr id="372755"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72756"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72757"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49</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42437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3"/>
          <p:cNvSpPr>
            <a:spLocks noGrp="1" noChangeArrowheads="1"/>
          </p:cNvSpPr>
          <p:nvPr>
            <p:ph sz="quarter" idx="1"/>
          </p:nvPr>
        </p:nvSpPr>
        <p:spPr>
          <a:xfrm>
            <a:off x="712318" y="1233485"/>
            <a:ext cx="9784080" cy="5548315"/>
          </a:xfrm>
        </p:spPr>
        <p:txBody>
          <a:bodyPr/>
          <a:lstStyle/>
          <a:p>
            <a:pPr>
              <a:spcBef>
                <a:spcPts val="600"/>
              </a:spcBef>
            </a:pPr>
            <a:r>
              <a:rPr lang="en-US" i="1" dirty="0">
                <a:solidFill>
                  <a:srgbClr val="FF0000"/>
                </a:solidFill>
              </a:rPr>
              <a:t>Merge sort </a:t>
            </a:r>
            <a:r>
              <a:rPr lang="en-US" dirty="0"/>
              <a:t>time is O(</a:t>
            </a:r>
            <a:r>
              <a:rPr lang="en-US" i="1" dirty="0"/>
              <a:t>n</a:t>
            </a:r>
            <a:r>
              <a:rPr lang="en-US" dirty="0"/>
              <a:t> log </a:t>
            </a:r>
            <a:r>
              <a:rPr lang="en-US" i="1" dirty="0"/>
              <a:t>n</a:t>
            </a:r>
            <a:r>
              <a:rPr lang="en-US" dirty="0"/>
              <a:t>), but still requires, temporarily, </a:t>
            </a:r>
            <a:r>
              <a:rPr lang="en-US" i="1" dirty="0"/>
              <a:t>n</a:t>
            </a:r>
            <a:r>
              <a:rPr lang="en-US" dirty="0"/>
              <a:t> extra storage locations.</a:t>
            </a:r>
          </a:p>
          <a:p>
            <a:pPr>
              <a:spcBef>
                <a:spcPts val="600"/>
              </a:spcBef>
            </a:pPr>
            <a:r>
              <a:rPr lang="en-US" i="1" dirty="0">
                <a:solidFill>
                  <a:srgbClr val="FF0000"/>
                </a:solidFill>
              </a:rPr>
              <a:t>Heapsort</a:t>
            </a:r>
            <a:r>
              <a:rPr lang="en-US" dirty="0">
                <a:solidFill>
                  <a:srgbClr val="FF0000"/>
                </a:solidFill>
              </a:rPr>
              <a:t> </a:t>
            </a:r>
            <a:r>
              <a:rPr lang="en-US" sz="2400" dirty="0"/>
              <a:t>is </a:t>
            </a:r>
            <a:r>
              <a:rPr lang="en-US" dirty="0"/>
              <a:t>also O(</a:t>
            </a:r>
            <a:r>
              <a:rPr lang="en-US" i="1" dirty="0"/>
              <a:t>n</a:t>
            </a:r>
            <a:r>
              <a:rPr lang="en-US" dirty="0"/>
              <a:t> log </a:t>
            </a:r>
            <a:r>
              <a:rPr lang="en-US" i="1" dirty="0"/>
              <a:t>n</a:t>
            </a:r>
            <a:r>
              <a:rPr lang="en-US" dirty="0"/>
              <a:t>), but does not require any additional storage.</a:t>
            </a:r>
          </a:p>
          <a:p>
            <a:pPr lvl="1">
              <a:spcBef>
                <a:spcPts val="600"/>
              </a:spcBef>
            </a:pPr>
            <a:r>
              <a:rPr lang="en-US" dirty="0"/>
              <a:t>A max heap is used as its data structure with the largest value at the top.</a:t>
            </a:r>
          </a:p>
          <a:p>
            <a:pPr lvl="1">
              <a:spcBef>
                <a:spcPts val="600"/>
              </a:spcBef>
            </a:pPr>
            <a:r>
              <a:rPr lang="en-US" dirty="0"/>
              <a:t>Once we have a heap, we can remove one item at a time from the heap and place it at the bottom of the heap.</a:t>
            </a:r>
          </a:p>
          <a:p>
            <a:pPr lvl="1">
              <a:spcBef>
                <a:spcPts val="600"/>
              </a:spcBef>
            </a:pPr>
            <a:r>
              <a:rPr lang="en-US" dirty="0"/>
              <a:t>We then </a:t>
            </a:r>
            <a:r>
              <a:rPr lang="en-US" dirty="0" err="1"/>
              <a:t>reheap</a:t>
            </a:r>
            <a:r>
              <a:rPr lang="en-US" dirty="0"/>
              <a:t> by moving the larger of a node’s two children up the heap if needed, so the new heap will have the next largest item as its root.</a:t>
            </a:r>
          </a:p>
          <a:p>
            <a:pPr lvl="1">
              <a:spcBef>
                <a:spcPts val="600"/>
              </a:spcBef>
            </a:pPr>
            <a:r>
              <a:rPr lang="en-US" dirty="0"/>
              <a:t>As we continue to remove items from the heap, the heap size shrinks and the number of the removed items increases.</a:t>
            </a:r>
          </a:p>
          <a:p>
            <a:pPr>
              <a:spcBef>
                <a:spcPts val="600"/>
              </a:spcBef>
            </a:pPr>
            <a:r>
              <a:rPr lang="en-US" dirty="0"/>
              <a:t>After we have removed the last element, the array will be sorted.</a:t>
            </a:r>
          </a:p>
        </p:txBody>
      </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5</a:t>
            </a:fld>
            <a:endParaRPr lang="en-US">
              <a:latin typeface="Arial" charset="0"/>
            </a:endParaRPr>
          </a:p>
        </p:txBody>
      </p:sp>
      <p:sp>
        <p:nvSpPr>
          <p:cNvPr id="4" name="Title 3"/>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3864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3106">
                                            <p:txEl>
                                              <p:pRg st="0" end="0"/>
                                            </p:txEl>
                                          </p:spTgt>
                                        </p:tgtEl>
                                        <p:attrNameLst>
                                          <p:attrName>style.visibility</p:attrName>
                                        </p:attrNameLst>
                                      </p:cBhvr>
                                      <p:to>
                                        <p:strVal val="visible"/>
                                      </p:to>
                                    </p:set>
                                    <p:animEffect transition="in" filter="fade">
                                      <p:cBhvr>
                                        <p:cTn id="7" dur="500"/>
                                        <p:tgtEl>
                                          <p:spTgt spid="303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3106">
                                            <p:txEl>
                                              <p:pRg st="1" end="1"/>
                                            </p:txEl>
                                          </p:spTgt>
                                        </p:tgtEl>
                                        <p:attrNameLst>
                                          <p:attrName>style.visibility</p:attrName>
                                        </p:attrNameLst>
                                      </p:cBhvr>
                                      <p:to>
                                        <p:strVal val="visible"/>
                                      </p:to>
                                    </p:set>
                                    <p:animEffect transition="in" filter="fade">
                                      <p:cBhvr>
                                        <p:cTn id="12" dur="500"/>
                                        <p:tgtEl>
                                          <p:spTgt spid="303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3106">
                                            <p:txEl>
                                              <p:pRg st="2" end="2"/>
                                            </p:txEl>
                                          </p:spTgt>
                                        </p:tgtEl>
                                        <p:attrNameLst>
                                          <p:attrName>style.visibility</p:attrName>
                                        </p:attrNameLst>
                                      </p:cBhvr>
                                      <p:to>
                                        <p:strVal val="visible"/>
                                      </p:to>
                                    </p:set>
                                    <p:animEffect transition="in" filter="fade">
                                      <p:cBhvr>
                                        <p:cTn id="17" dur="500"/>
                                        <p:tgtEl>
                                          <p:spTgt spid="3031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3106">
                                            <p:txEl>
                                              <p:pRg st="3" end="3"/>
                                            </p:txEl>
                                          </p:spTgt>
                                        </p:tgtEl>
                                        <p:attrNameLst>
                                          <p:attrName>style.visibility</p:attrName>
                                        </p:attrNameLst>
                                      </p:cBhvr>
                                      <p:to>
                                        <p:strVal val="visible"/>
                                      </p:to>
                                    </p:set>
                                    <p:animEffect transition="in" filter="fade">
                                      <p:cBhvr>
                                        <p:cTn id="22" dur="500"/>
                                        <p:tgtEl>
                                          <p:spTgt spid="3031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3106">
                                            <p:txEl>
                                              <p:pRg st="4" end="4"/>
                                            </p:txEl>
                                          </p:spTgt>
                                        </p:tgtEl>
                                        <p:attrNameLst>
                                          <p:attrName>style.visibility</p:attrName>
                                        </p:attrNameLst>
                                      </p:cBhvr>
                                      <p:to>
                                        <p:strVal val="visible"/>
                                      </p:to>
                                    </p:set>
                                    <p:animEffect transition="in" filter="fade">
                                      <p:cBhvr>
                                        <p:cTn id="27" dur="500"/>
                                        <p:tgtEl>
                                          <p:spTgt spid="3031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3106">
                                            <p:txEl>
                                              <p:pRg st="5" end="5"/>
                                            </p:txEl>
                                          </p:spTgt>
                                        </p:tgtEl>
                                        <p:attrNameLst>
                                          <p:attrName>style.visibility</p:attrName>
                                        </p:attrNameLst>
                                      </p:cBhvr>
                                      <p:to>
                                        <p:strVal val="visible"/>
                                      </p:to>
                                    </p:set>
                                    <p:animEffect transition="in" filter="fade">
                                      <p:cBhvr>
                                        <p:cTn id="32" dur="500"/>
                                        <p:tgtEl>
                                          <p:spTgt spid="3031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3106">
                                            <p:txEl>
                                              <p:pRg st="6" end="6"/>
                                            </p:txEl>
                                          </p:spTgt>
                                        </p:tgtEl>
                                        <p:attrNameLst>
                                          <p:attrName>style.visibility</p:attrName>
                                        </p:attrNameLst>
                                      </p:cBhvr>
                                      <p:to>
                                        <p:strVal val="visible"/>
                                      </p:to>
                                    </p:set>
                                    <p:animEffect transition="in" filter="fade">
                                      <p:cBhvr>
                                        <p:cTn id="37" dur="500"/>
                                        <p:tgtEl>
                                          <p:spTgt spid="3031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6"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3762"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nvGrpSpPr>
            <p:cNvPr id="373764"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9" name="Oval 8"/>
              <p:cNvSpPr/>
              <p:nvPr/>
            </p:nvSpPr>
            <p:spPr>
              <a:xfrm>
                <a:off x="6559355" y="3124057"/>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grpSp>
        <p:grpSp>
          <p:nvGrpSpPr>
            <p:cNvPr id="373765" name="Group 23551"/>
            <p:cNvGrpSpPr>
              <a:grpSpLocks/>
            </p:cNvGrpSpPr>
            <p:nvPr/>
          </p:nvGrpSpPr>
          <p:grpSpPr bwMode="auto">
            <a:xfrm>
              <a:off x="1174230" y="3868313"/>
              <a:ext cx="7093362" cy="609600"/>
              <a:chOff x="1174231" y="3886200"/>
              <a:chExt cx="7093362" cy="609600"/>
            </a:xfrm>
          </p:grpSpPr>
          <p:grpSp>
            <p:nvGrpSpPr>
              <p:cNvPr id="373788"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sp>
              <p:nvSpPr>
                <p:cNvPr id="13" name="Oval 12"/>
                <p:cNvSpPr/>
                <p:nvPr/>
              </p:nvSpPr>
              <p:spPr>
                <a:xfrm>
                  <a:off x="3460711"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sp>
            <p:nvSpPr>
              <p:cNvPr id="35" name="Oval 34"/>
              <p:cNvSpPr/>
              <p:nvPr/>
            </p:nvSpPr>
            <p:spPr>
              <a:xfrm>
                <a:off x="5372034"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6" name="Oval 35"/>
              <p:cNvSpPr/>
              <p:nvPr/>
            </p:nvSpPr>
            <p:spPr>
              <a:xfrm>
                <a:off x="7658002" y="3886373"/>
                <a:ext cx="609591"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grpSp>
          <p:nvGrpSpPr>
            <p:cNvPr id="373766" name="Group 23552"/>
            <p:cNvGrpSpPr>
              <a:grpSpLocks/>
            </p:cNvGrpSpPr>
            <p:nvPr/>
          </p:nvGrpSpPr>
          <p:grpSpPr bwMode="auto">
            <a:xfrm>
              <a:off x="685799" y="4917584"/>
              <a:ext cx="5784225" cy="609600"/>
              <a:chOff x="685799" y="4695423"/>
              <a:chExt cx="5784225" cy="609600"/>
            </a:xfrm>
          </p:grpSpPr>
          <p:grpSp>
            <p:nvGrpSpPr>
              <p:cNvPr id="373779"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2" name="Oval 11"/>
                <p:cNvSpPr/>
                <p:nvPr/>
              </p:nvSpPr>
              <p:spPr>
                <a:xfrm>
                  <a:off x="2332659"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grpSp>
          <p:grpSp>
            <p:nvGrpSpPr>
              <p:cNvPr id="373780"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sp>
              <p:nvSpPr>
                <p:cNvPr id="28" name="Oval 27"/>
                <p:cNvSpPr/>
                <p:nvPr/>
              </p:nvSpPr>
              <p:spPr>
                <a:xfrm>
                  <a:off x="2334214" y="4724488"/>
                  <a:ext cx="612767"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73781"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50</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371315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Revising the  Heapsort Algorithm</a:t>
            </a:r>
          </a:p>
        </p:txBody>
      </p:sp>
      <p:sp>
        <p:nvSpPr>
          <p:cNvPr id="3" name="Content Placeholder 2"/>
          <p:cNvSpPr>
            <a:spLocks noGrp="1"/>
          </p:cNvSpPr>
          <p:nvPr>
            <p:ph sz="quarter" idx="1"/>
          </p:nvPr>
        </p:nvSpPr>
        <p:spPr>
          <a:xfrm>
            <a:off x="712318" y="1295401"/>
            <a:ext cx="9784080" cy="1219200"/>
          </a:xfrm>
        </p:spPr>
        <p:txBody>
          <a:bodyPr/>
          <a:lstStyle/>
          <a:p>
            <a:r>
              <a:rPr lang="en-US" dirty="0"/>
              <a:t>If we implement the heap as an array</a:t>
            </a:r>
          </a:p>
          <a:p>
            <a:pPr lvl="1"/>
            <a:r>
              <a:rPr lang="en-US" dirty="0"/>
              <a:t>each element removed will be placed at the end of the array, and</a:t>
            </a:r>
          </a:p>
          <a:p>
            <a:pPr lvl="1"/>
            <a:r>
              <a:rPr lang="en-US" dirty="0"/>
              <a:t>the heap part of the array decreases by one element</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51</a:t>
            </a:fld>
            <a:endParaRPr lang="en-US" dirty="0">
              <a:latin typeface="Arial" charset="0"/>
            </a:endParaRPr>
          </a:p>
        </p:txBody>
      </p:sp>
      <p:pic>
        <p:nvPicPr>
          <p:cNvPr id="6" name="Picture 2" descr="C:\Documents and Settings\Administrator\My Documents\Koffman\PPTs\JPEGS\JWCL233_Koffman JPG files\ch08\w0203-nn.jpg"/>
          <p:cNvPicPr>
            <a:picLocks noChangeAspect="1" noChangeArrowheads="1"/>
          </p:cNvPicPr>
          <p:nvPr/>
        </p:nvPicPr>
        <p:blipFill>
          <a:blip r:embed="rId2"/>
          <a:srcRect/>
          <a:stretch>
            <a:fillRect/>
          </a:stretch>
        </p:blipFill>
        <p:spPr bwMode="auto">
          <a:xfrm>
            <a:off x="1612880" y="2764423"/>
            <a:ext cx="6946412" cy="664577"/>
          </a:xfrm>
          <a:prstGeom prst="rect">
            <a:avLst/>
          </a:prstGeom>
          <a:noFill/>
          <a:ln w="9525">
            <a:noFill/>
            <a:miter lim="800000"/>
            <a:headEnd/>
            <a:tailEnd/>
          </a:ln>
        </p:spPr>
      </p:pic>
      <p:pic>
        <p:nvPicPr>
          <p:cNvPr id="7" name="Picture 3" descr="C:\Documents and Settings\Administrator\My Documents\Koffman\PPTs\JPEGS\JWCL233_Koffman JPG files\ch08\w0204-nn.jpg"/>
          <p:cNvPicPr>
            <a:picLocks noChangeAspect="1" noChangeArrowheads="1"/>
          </p:cNvPicPr>
          <p:nvPr/>
        </p:nvPicPr>
        <p:blipFill>
          <a:blip r:embed="rId3"/>
          <a:srcRect/>
          <a:stretch>
            <a:fillRect/>
          </a:stretch>
        </p:blipFill>
        <p:spPr bwMode="auto">
          <a:xfrm>
            <a:off x="1938509" y="3907424"/>
            <a:ext cx="6519183" cy="2563368"/>
          </a:xfrm>
          <a:prstGeom prst="rect">
            <a:avLst/>
          </a:prstGeom>
          <a:noFill/>
          <a:ln w="9525">
            <a:noFill/>
            <a:miter lim="800000"/>
            <a:headEnd/>
            <a:tailEnd/>
          </a:ln>
        </p:spPr>
      </p:pic>
    </p:spTree>
    <p:extLst>
      <p:ext uri="{BB962C8B-B14F-4D97-AF65-F5344CB8AC3E}">
        <p14:creationId xmlns:p14="http://schemas.microsoft.com/office/powerpoint/2010/main" val="129288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for In-Place Heapsort</a:t>
            </a:r>
          </a:p>
        </p:txBody>
      </p:sp>
      <p:sp>
        <p:nvSpPr>
          <p:cNvPr id="3" name="Content Placeholder 2"/>
          <p:cNvSpPr>
            <a:spLocks noGrp="1"/>
          </p:cNvSpPr>
          <p:nvPr>
            <p:ph sz="quarter" idx="1"/>
          </p:nvPr>
        </p:nvSpPr>
        <p:spPr>
          <a:xfrm>
            <a:off x="712318" y="1295402"/>
            <a:ext cx="9784080" cy="3886199"/>
          </a:xfrm>
        </p:spPr>
        <p:txBody>
          <a:bodyPr/>
          <a:lstStyle/>
          <a:p>
            <a:pPr marL="457200" indent="-457200">
              <a:buClr>
                <a:srgbClr val="002060"/>
              </a:buClr>
              <a:buSzPct val="100000"/>
              <a:buFont typeface="+mj-lt"/>
              <a:buAutoNum type="arabicPeriod"/>
            </a:pPr>
            <a:r>
              <a:rPr lang="en-US" dirty="0"/>
              <a:t>Build a heap by rearranging the elements in an 	unsorted array.</a:t>
            </a:r>
          </a:p>
          <a:p>
            <a:endParaRPr lang="en-US" sz="1200" b="1" dirty="0">
              <a:solidFill>
                <a:schemeClr val="accent2"/>
              </a:solidFill>
            </a:endParaRPr>
          </a:p>
          <a:p>
            <a:pPr marL="366713" lvl="1" indent="0">
              <a:buNone/>
            </a:pPr>
            <a:r>
              <a:rPr lang="en-US" b="1" dirty="0">
                <a:solidFill>
                  <a:schemeClr val="accent2"/>
                </a:solidFill>
              </a:rPr>
              <a:t>1.1	</a:t>
            </a:r>
            <a:r>
              <a:rPr lang="en-US" b="1" dirty="0">
                <a:latin typeface="Courier New" pitchFamily="49" charset="0"/>
                <a:cs typeface="Courier New" pitchFamily="49" charset="0"/>
              </a:rPr>
              <a:t>while</a:t>
            </a:r>
            <a:r>
              <a:rPr lang="en-US" b="1" dirty="0"/>
              <a:t> n is less than </a:t>
            </a:r>
            <a:r>
              <a:rPr lang="en-US" b="1" dirty="0" err="1">
                <a:latin typeface="Courier New" pitchFamily="49" charset="0"/>
                <a:cs typeface="Courier New" pitchFamily="49" charset="0"/>
              </a:rPr>
              <a:t>table.length</a:t>
            </a:r>
            <a:endParaRPr lang="en-US" b="1" dirty="0">
              <a:solidFill>
                <a:schemeClr val="accent2"/>
              </a:solidFill>
            </a:endParaRPr>
          </a:p>
          <a:p>
            <a:pPr marL="366713" lvl="1" indent="0">
              <a:buNone/>
            </a:pPr>
            <a:r>
              <a:rPr lang="en-US" b="1" dirty="0">
                <a:solidFill>
                  <a:schemeClr val="accent2"/>
                </a:solidFill>
              </a:rPr>
              <a:t>1.2	</a:t>
            </a:r>
            <a:r>
              <a:rPr lang="en-US" b="1" dirty="0"/>
              <a:t>Increment n by 1. This inserts a new item into the heap</a:t>
            </a:r>
            <a:endParaRPr lang="en-US" b="1" dirty="0">
              <a:solidFill>
                <a:schemeClr val="accent2"/>
              </a:solidFill>
            </a:endParaRPr>
          </a:p>
          <a:p>
            <a:pPr marL="366713" lvl="1" indent="0">
              <a:buNone/>
            </a:pPr>
            <a:r>
              <a:rPr lang="en-US" b="1" dirty="0">
                <a:solidFill>
                  <a:schemeClr val="accent2"/>
                </a:solidFill>
              </a:rPr>
              <a:t>1.3	</a:t>
            </a:r>
            <a:r>
              <a:rPr lang="en-US" b="1" dirty="0"/>
              <a:t>Restore the heap property</a:t>
            </a:r>
          </a:p>
          <a:p>
            <a:pPr marL="0" indent="0">
              <a:buClr>
                <a:srgbClr val="002060"/>
              </a:buClr>
              <a:buSzPct val="100000"/>
              <a:buNone/>
            </a:pPr>
            <a:endParaRPr lang="en-US" sz="1200" dirty="0"/>
          </a:p>
          <a:p>
            <a:pPr marL="457200" indent="-457200">
              <a:buClr>
                <a:srgbClr val="002060"/>
              </a:buClr>
              <a:buSzPct val="100000"/>
              <a:buFont typeface="+mj-lt"/>
              <a:buAutoNum type="arabicPeriod" startAt="2"/>
            </a:pPr>
            <a:r>
              <a:rPr lang="en-US" dirty="0"/>
              <a:t>while the heap is not empty</a:t>
            </a:r>
          </a:p>
          <a:p>
            <a:pPr marL="457200" indent="-457200">
              <a:buClr>
                <a:srgbClr val="002060"/>
              </a:buClr>
              <a:buSzPct val="100000"/>
              <a:buFont typeface="+mj-lt"/>
              <a:buAutoNum type="arabicPeriod" startAt="2"/>
            </a:pPr>
            <a:r>
              <a:rPr lang="en-US" dirty="0"/>
              <a:t>Remove the first item from the heap by swapping it with the last item in the heap and restoring the heap property</a:t>
            </a:r>
          </a:p>
          <a:p>
            <a:pPr marL="0" indent="0">
              <a:buNone/>
            </a:pPr>
            <a:endParaRPr lang="en-US" dirty="0"/>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52</a:t>
            </a:fld>
            <a:endParaRPr lang="en-US" dirty="0">
              <a:latin typeface="Arial" charset="0"/>
            </a:endParaRPr>
          </a:p>
        </p:txBody>
      </p:sp>
    </p:spTree>
    <p:extLst>
      <p:ext uri="{BB962C8B-B14F-4D97-AF65-F5344CB8AC3E}">
        <p14:creationId xmlns:p14="http://schemas.microsoft.com/office/powerpoint/2010/main" val="195328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Heapsort</a:t>
            </a:r>
          </a:p>
        </p:txBody>
      </p:sp>
      <p:sp>
        <p:nvSpPr>
          <p:cNvPr id="3" name="Content Placeholder 2"/>
          <p:cNvSpPr>
            <a:spLocks noGrp="1"/>
          </p:cNvSpPr>
          <p:nvPr>
            <p:ph sz="quarter" idx="1"/>
          </p:nvPr>
        </p:nvSpPr>
        <p:spPr>
          <a:xfrm>
            <a:off x="712318" y="1295401"/>
            <a:ext cx="9626498" cy="5454359"/>
          </a:xfrm>
        </p:spPr>
        <p:txBody>
          <a:bodyPr/>
          <a:lstStyle/>
          <a:p>
            <a:r>
              <a:rPr lang="en-US" dirty="0"/>
              <a:t>If we want to sort the sequence table bounded by the iterators first through last, we can consider the first item to be a heap of one item </a:t>
            </a:r>
          </a:p>
          <a:p>
            <a:pPr lvl="1"/>
            <a:r>
              <a:rPr lang="en-US" dirty="0"/>
              <a:t>We now consider the general case where the items in the sequence from table[first] through table[first + n - 1] form a heap;</a:t>
            </a:r>
          </a:p>
          <a:p>
            <a:pPr lvl="1"/>
            <a:r>
              <a:rPr lang="en-US" dirty="0"/>
              <a:t>Items from table[first + n] through table[last – 1] are not in the heap.</a:t>
            </a:r>
          </a:p>
          <a:p>
            <a:r>
              <a:rPr lang="en-US" dirty="0"/>
              <a:t>As each item is inserted, we must “</a:t>
            </a:r>
            <a:r>
              <a:rPr lang="en-US" dirty="0" err="1"/>
              <a:t>reheap</a:t>
            </a:r>
            <a:r>
              <a:rPr lang="en-US" dirty="0"/>
              <a:t>” to restore the heap property.</a:t>
            </a:r>
          </a:p>
          <a:p>
            <a:pPr lvl="1"/>
            <a:r>
              <a:rPr lang="en-US" dirty="0"/>
              <a:t>Because a heap of size n is a complete binary tree, it has log n levels</a:t>
            </a:r>
          </a:p>
          <a:p>
            <a:pPr lvl="1"/>
            <a:r>
              <a:rPr lang="en-US" dirty="0"/>
              <a:t>Building a heap requires finding the correct location for an item in a heap with log n levels</a:t>
            </a:r>
          </a:p>
          <a:p>
            <a:pPr lvl="1"/>
            <a:r>
              <a:rPr lang="en-US" dirty="0"/>
              <a:t>Each insert (or remove) is O(log n)</a:t>
            </a:r>
          </a:p>
          <a:p>
            <a:pPr lvl="1"/>
            <a:r>
              <a:rPr lang="en-US" dirty="0"/>
              <a:t>With n items, building a heap is O(n log n)</a:t>
            </a:r>
          </a:p>
          <a:p>
            <a:r>
              <a:rPr lang="en-US" dirty="0"/>
              <a:t>No extra storage is needed.</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53</a:t>
            </a:fld>
            <a:endParaRPr lang="en-US" dirty="0">
              <a:latin typeface="Arial" charset="0"/>
            </a:endParaRPr>
          </a:p>
        </p:txBody>
      </p:sp>
    </p:spTree>
    <p:extLst>
      <p:ext uri="{BB962C8B-B14F-4D97-AF65-F5344CB8AC3E}">
        <p14:creationId xmlns:p14="http://schemas.microsoft.com/office/powerpoint/2010/main" val="20817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for Heapsort</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54</a:t>
            </a:fld>
            <a:endParaRPr lang="en-US" dirty="0">
              <a:latin typeface="Arial" charset="0"/>
            </a:endParaRPr>
          </a:p>
        </p:txBody>
      </p:sp>
      <p:sp>
        <p:nvSpPr>
          <p:cNvPr id="5" name="TextBox 4"/>
          <p:cNvSpPr txBox="1"/>
          <p:nvPr/>
        </p:nvSpPr>
        <p:spPr>
          <a:xfrm>
            <a:off x="1447800" y="1219201"/>
            <a:ext cx="8229600" cy="5601533"/>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Consolas" panose="020B0609020204030204" pitchFamily="49" charset="0"/>
                <a:cs typeface="Arial" charset="0"/>
              </a:rPr>
              <a:t>#</a:t>
            </a:r>
            <a:r>
              <a:rPr lang="en-US" sz="1200" b="1" dirty="0" err="1">
                <a:solidFill>
                  <a:prstClr val="black"/>
                </a:solidFill>
                <a:latin typeface="Consolas" panose="020B0609020204030204" pitchFamily="49" charset="0"/>
                <a:cs typeface="Arial" charset="0"/>
              </a:rPr>
              <a:t>ifndef</a:t>
            </a:r>
            <a:r>
              <a:rPr lang="en-US" sz="1200" b="1" dirty="0">
                <a:solidFill>
                  <a:prstClr val="black"/>
                </a:solidFill>
                <a:latin typeface="Consolas" panose="020B0609020204030204" pitchFamily="49" charset="0"/>
                <a:cs typeface="Arial" charset="0"/>
              </a:rPr>
              <a:t> HEAPSORT_H_</a:t>
            </a:r>
          </a:p>
          <a:p>
            <a:pPr fontAlgn="base">
              <a:spcBef>
                <a:spcPct val="0"/>
              </a:spcBef>
              <a:spcAft>
                <a:spcPct val="0"/>
              </a:spcAft>
            </a:pPr>
            <a:r>
              <a:rPr lang="en-US" sz="1200" b="1" dirty="0">
                <a:solidFill>
                  <a:prstClr val="black"/>
                </a:solidFill>
                <a:latin typeface="Consolas" panose="020B0609020204030204" pitchFamily="49" charset="0"/>
                <a:cs typeface="Arial" charset="0"/>
              </a:rPr>
              <a:t>#define HEAPSORT_H_</a:t>
            </a:r>
          </a:p>
          <a:p>
            <a:pPr fontAlgn="base">
              <a:spcBef>
                <a:spcPct val="0"/>
              </a:spcBef>
              <a:spcAft>
                <a:spcPct val="0"/>
              </a:spcAft>
            </a:pPr>
            <a:r>
              <a:rPr lang="en-US" sz="1200" b="1" dirty="0">
                <a:solidFill>
                  <a:prstClr val="black"/>
                </a:solidFill>
                <a:latin typeface="Consolas" panose="020B0609020204030204" pitchFamily="49" charset="0"/>
                <a:cs typeface="Arial" charset="0"/>
              </a:rPr>
              <a:t>#include &lt;algorithm&gt;</a:t>
            </a:r>
          </a:p>
          <a:p>
            <a:pPr fontAlgn="base">
              <a:spcBef>
                <a:spcPct val="0"/>
              </a:spcBef>
              <a:spcAft>
                <a:spcPct val="0"/>
              </a:spcAft>
            </a:pPr>
            <a:endParaRPr lang="en-US" sz="400" b="1" dirty="0">
              <a:solidFill>
                <a:prstClr val="black"/>
              </a:solidFill>
              <a:latin typeface="Consolas" panose="020B0609020204030204" pitchFamily="49" charset="0"/>
              <a:cs typeface="Arial" charset="0"/>
            </a:endParaRPr>
          </a:p>
          <a:p>
            <a:pPr fontAlgn="base">
              <a:spcBef>
                <a:spcPct val="0"/>
              </a:spcBef>
              <a:spcAft>
                <a:spcPct val="0"/>
              </a:spcAft>
            </a:pPr>
            <a:r>
              <a:rPr lang="en-US" sz="1200" b="1" dirty="0">
                <a:solidFill>
                  <a:srgbClr val="0070C0"/>
                </a:solidFill>
                <a:latin typeface="Consolas" panose="020B0609020204030204" pitchFamily="49" charset="0"/>
                <a:cs typeface="Arial" charset="0"/>
              </a:rPr>
              <a:t>/** Sort data in the specified range using heapsort. */</a:t>
            </a:r>
          </a:p>
          <a:p>
            <a:pPr fontAlgn="base">
              <a:spcBef>
                <a:spcPct val="0"/>
              </a:spcBef>
              <a:spcAft>
                <a:spcPct val="0"/>
              </a:spcAft>
            </a:pPr>
            <a:r>
              <a:rPr lang="en-US" sz="1200" b="1" dirty="0">
                <a:solidFill>
                  <a:prstClr val="black"/>
                </a:solidFill>
                <a:latin typeface="Consolas" panose="020B0609020204030204" pitchFamily="49" charset="0"/>
                <a:cs typeface="Arial" charset="0"/>
              </a:rPr>
              <a:t>template&lt;</a:t>
            </a:r>
            <a:r>
              <a:rPr lang="en-US" sz="1200" b="1" dirty="0" err="1">
                <a:solidFill>
                  <a:prstClr val="black"/>
                </a:solidFill>
                <a:latin typeface="Consolas" panose="020B0609020204030204" pitchFamily="49" charset="0"/>
                <a:cs typeface="Arial" charset="0"/>
              </a:rPr>
              <a:t>typename</a:t>
            </a:r>
            <a:r>
              <a:rPr lang="en-US" sz="1200" b="1" dirty="0">
                <a:solidFill>
                  <a:prstClr val="black"/>
                </a:solidFill>
                <a:latin typeface="Consolas" panose="020B0609020204030204" pitchFamily="49" charset="0"/>
                <a:cs typeface="Arial" charset="0"/>
              </a:rPr>
              <a:t> RI&gt;</a:t>
            </a:r>
          </a:p>
          <a:p>
            <a:pPr fontAlgn="base">
              <a:spcBef>
                <a:spcPct val="0"/>
              </a:spcBef>
              <a:spcAft>
                <a:spcPct val="0"/>
              </a:spcAft>
            </a:pPr>
            <a:r>
              <a:rPr lang="en-US" sz="1200" b="1" dirty="0">
                <a:solidFill>
                  <a:prstClr val="black"/>
                </a:solidFill>
                <a:latin typeface="Consolas" panose="020B0609020204030204" pitchFamily="49" charset="0"/>
                <a:cs typeface="Arial" charset="0"/>
              </a:rPr>
              <a:t>void </a:t>
            </a:r>
            <a:r>
              <a:rPr lang="en-US" sz="1200" b="1" dirty="0" err="1">
                <a:solidFill>
                  <a:prstClr val="black"/>
                </a:solidFill>
                <a:latin typeface="Consolas" panose="020B0609020204030204" pitchFamily="49" charset="0"/>
                <a:cs typeface="Arial" charset="0"/>
              </a:rPr>
              <a:t>heap_sort</a:t>
            </a:r>
            <a:r>
              <a:rPr lang="en-US" sz="1200" b="1" dirty="0">
                <a:solidFill>
                  <a:prstClr val="black"/>
                </a:solidFill>
                <a:latin typeface="Consolas" panose="020B0609020204030204" pitchFamily="49" charset="0"/>
                <a:cs typeface="Arial" charset="0"/>
              </a:rPr>
              <a:t>(RI first, RI last)</a:t>
            </a:r>
          </a:p>
          <a:p>
            <a:pPr fontAlgn="base">
              <a:spcBef>
                <a:spcPct val="0"/>
              </a:spcBef>
              <a:spcAft>
                <a:spcPct val="0"/>
              </a:spcAft>
            </a:pP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r>
              <a:rPr lang="en-US" sz="1200" b="1" dirty="0" err="1">
                <a:solidFill>
                  <a:prstClr val="black"/>
                </a:solidFill>
                <a:latin typeface="Consolas" panose="020B0609020204030204" pitchFamily="49" charset="0"/>
                <a:cs typeface="Arial" charset="0"/>
              </a:rPr>
              <a:t>build_heap</a:t>
            </a:r>
            <a:r>
              <a:rPr lang="en-US" sz="1200" b="1" dirty="0">
                <a:solidFill>
                  <a:prstClr val="black"/>
                </a:solidFill>
                <a:latin typeface="Consolas" panose="020B0609020204030204" pitchFamily="49" charset="0"/>
                <a:cs typeface="Arial" charset="0"/>
              </a:rPr>
              <a:t>(first, last);</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r>
              <a:rPr lang="en-US" sz="1200" b="1" dirty="0" err="1">
                <a:solidFill>
                  <a:prstClr val="black"/>
                </a:solidFill>
                <a:latin typeface="Consolas" panose="020B0609020204030204" pitchFamily="49" charset="0"/>
                <a:cs typeface="Arial" charset="0"/>
              </a:rPr>
              <a:t>shrink_heap</a:t>
            </a:r>
            <a:r>
              <a:rPr lang="en-US" sz="1200" b="1" dirty="0">
                <a:solidFill>
                  <a:prstClr val="black"/>
                </a:solidFill>
                <a:latin typeface="Consolas" panose="020B0609020204030204" pitchFamily="49" charset="0"/>
                <a:cs typeface="Arial" charset="0"/>
              </a:rPr>
              <a:t>(first, last);</a:t>
            </a:r>
          </a:p>
          <a:p>
            <a:pPr fontAlgn="base">
              <a:spcBef>
                <a:spcPct val="0"/>
              </a:spcBef>
              <a:spcAft>
                <a:spcPct val="0"/>
              </a:spcAft>
            </a:pPr>
            <a:r>
              <a:rPr lang="en-US" sz="1200" b="1" dirty="0">
                <a:solidFill>
                  <a:prstClr val="black"/>
                </a:solidFill>
                <a:latin typeface="Consolas" panose="020B0609020204030204" pitchFamily="49" charset="0"/>
                <a:cs typeface="Arial" charset="0"/>
              </a:rPr>
              <a:t>}</a:t>
            </a:r>
          </a:p>
          <a:p>
            <a:pPr fontAlgn="base">
              <a:spcBef>
                <a:spcPct val="0"/>
              </a:spcBef>
              <a:spcAft>
                <a:spcPct val="0"/>
              </a:spcAft>
            </a:pPr>
            <a:endParaRPr lang="en-US" sz="400" b="1" dirty="0">
              <a:solidFill>
                <a:prstClr val="black"/>
              </a:solidFill>
              <a:latin typeface="Consolas" panose="020B0609020204030204" pitchFamily="49" charset="0"/>
              <a:cs typeface="Arial" charset="0"/>
            </a:endParaRPr>
          </a:p>
          <a:p>
            <a:pPr fontAlgn="base">
              <a:spcBef>
                <a:spcPct val="0"/>
              </a:spcBef>
              <a:spcAft>
                <a:spcPct val="0"/>
              </a:spcAft>
            </a:pPr>
            <a:r>
              <a:rPr lang="en-US" sz="1200" b="1" dirty="0">
                <a:solidFill>
                  <a:srgbClr val="0070C0"/>
                </a:solidFill>
                <a:latin typeface="Consolas" panose="020B0609020204030204" pitchFamily="49" charset="0"/>
                <a:cs typeface="Arial" charset="0"/>
              </a:rPr>
              <a:t>/** </a:t>
            </a:r>
            <a:r>
              <a:rPr lang="en-US" sz="1200" b="1" dirty="0" err="1">
                <a:solidFill>
                  <a:srgbClr val="0070C0"/>
                </a:solidFill>
                <a:latin typeface="Consolas" panose="020B0609020204030204" pitchFamily="49" charset="0"/>
                <a:cs typeface="Arial" charset="0"/>
              </a:rPr>
              <a:t>build_heap</a:t>
            </a:r>
            <a:r>
              <a:rPr lang="en-US" sz="1200" b="1" dirty="0">
                <a:solidFill>
                  <a:srgbClr val="0070C0"/>
                </a:solidFill>
                <a:latin typeface="Consolas" panose="020B0609020204030204" pitchFamily="49" charset="0"/>
                <a:cs typeface="Arial" charset="0"/>
              </a:rPr>
              <a:t> transforms the sequence into a heap. */</a:t>
            </a:r>
          </a:p>
          <a:p>
            <a:pPr fontAlgn="base">
              <a:spcBef>
                <a:spcPct val="0"/>
              </a:spcBef>
              <a:spcAft>
                <a:spcPct val="0"/>
              </a:spcAft>
            </a:pPr>
            <a:r>
              <a:rPr lang="en-US" sz="1200" b="1" dirty="0">
                <a:solidFill>
                  <a:prstClr val="black"/>
                </a:solidFill>
                <a:latin typeface="Consolas" panose="020B0609020204030204" pitchFamily="49" charset="0"/>
                <a:cs typeface="Arial" charset="0"/>
              </a:rPr>
              <a:t>template&lt;</a:t>
            </a:r>
            <a:r>
              <a:rPr lang="en-US" sz="1200" b="1" dirty="0" err="1">
                <a:solidFill>
                  <a:prstClr val="black"/>
                </a:solidFill>
                <a:latin typeface="Consolas" panose="020B0609020204030204" pitchFamily="49" charset="0"/>
                <a:cs typeface="Arial" charset="0"/>
              </a:rPr>
              <a:t>typename</a:t>
            </a:r>
            <a:r>
              <a:rPr lang="en-US" sz="1200" b="1" dirty="0">
                <a:solidFill>
                  <a:prstClr val="black"/>
                </a:solidFill>
                <a:latin typeface="Consolas" panose="020B0609020204030204" pitchFamily="49" charset="0"/>
                <a:cs typeface="Arial" charset="0"/>
              </a:rPr>
              <a:t> RI&gt;</a:t>
            </a:r>
          </a:p>
          <a:p>
            <a:pPr fontAlgn="base">
              <a:spcBef>
                <a:spcPct val="0"/>
              </a:spcBef>
              <a:spcAft>
                <a:spcPct val="0"/>
              </a:spcAft>
            </a:pPr>
            <a:r>
              <a:rPr lang="en-US" sz="1200" b="1" dirty="0">
                <a:solidFill>
                  <a:prstClr val="black"/>
                </a:solidFill>
                <a:latin typeface="Consolas" panose="020B0609020204030204" pitchFamily="49" charset="0"/>
                <a:cs typeface="Arial" charset="0"/>
              </a:rPr>
              <a:t>void </a:t>
            </a:r>
            <a:r>
              <a:rPr lang="en-US" sz="1200" b="1" dirty="0" err="1">
                <a:solidFill>
                  <a:prstClr val="black"/>
                </a:solidFill>
                <a:latin typeface="Consolas" panose="020B0609020204030204" pitchFamily="49" charset="0"/>
                <a:cs typeface="Arial" charset="0"/>
              </a:rPr>
              <a:t>build_heap</a:t>
            </a:r>
            <a:r>
              <a:rPr lang="en-US" sz="1200" b="1" dirty="0">
                <a:solidFill>
                  <a:prstClr val="black"/>
                </a:solidFill>
                <a:latin typeface="Consolas" panose="020B0609020204030204" pitchFamily="49" charset="0"/>
                <a:cs typeface="Arial" charset="0"/>
              </a:rPr>
              <a:t>(RI first, RI last)</a:t>
            </a:r>
          </a:p>
          <a:p>
            <a:pPr fontAlgn="base">
              <a:spcBef>
                <a:spcPct val="0"/>
              </a:spcBef>
              <a:spcAft>
                <a:spcPct val="0"/>
              </a:spcAft>
            </a:pP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int n = 1;</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r>
              <a:rPr lang="en-US" sz="1400" b="1" dirty="0">
                <a:solidFill>
                  <a:srgbClr val="FF0000"/>
                </a:solidFill>
                <a:latin typeface="Consolas" panose="020B0609020204030204" pitchFamily="49" charset="0"/>
                <a:cs typeface="Arial" charset="0"/>
              </a:rPr>
              <a:t>// Invariant: table[first] through table[first + n - 1] is a heap.</a:t>
            </a:r>
            <a:endParaRPr lang="en-US" sz="1200" b="1" dirty="0">
              <a:solidFill>
                <a:srgbClr val="FF0000"/>
              </a:solidFill>
              <a:latin typeface="Consolas" panose="020B0609020204030204" pitchFamily="49" charset="0"/>
              <a:cs typeface="Arial" charset="0"/>
            </a:endParaRPr>
          </a:p>
          <a:p>
            <a:pPr fontAlgn="base">
              <a:spcBef>
                <a:spcPct val="0"/>
              </a:spcBef>
              <a:spcAft>
                <a:spcPct val="0"/>
              </a:spcAft>
            </a:pPr>
            <a:r>
              <a:rPr lang="en-US" sz="1200" b="1" dirty="0">
                <a:solidFill>
                  <a:prstClr val="black"/>
                </a:solidFill>
                <a:latin typeface="Consolas" panose="020B0609020204030204" pitchFamily="49" charset="0"/>
                <a:cs typeface="Arial" charset="0"/>
              </a:rPr>
              <a:t>   while (n &lt; (last - first))</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++n;  </a:t>
            </a:r>
            <a:r>
              <a:rPr lang="en-US" sz="1200" b="1" dirty="0">
                <a:solidFill>
                  <a:srgbClr val="0070C0"/>
                </a:solidFill>
                <a:latin typeface="Consolas" panose="020B0609020204030204" pitchFamily="49" charset="0"/>
                <a:cs typeface="Arial" charset="0"/>
              </a:rPr>
              <a:t>// Add a new item to the heap and </a:t>
            </a:r>
            <a:r>
              <a:rPr lang="en-US" sz="1200" b="1" dirty="0" err="1">
                <a:solidFill>
                  <a:srgbClr val="0070C0"/>
                </a:solidFill>
                <a:latin typeface="Consolas" panose="020B0609020204030204" pitchFamily="49" charset="0"/>
                <a:cs typeface="Arial" charset="0"/>
              </a:rPr>
              <a:t>reheap</a:t>
            </a: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RI child = first + n - 1;</a:t>
            </a:r>
          </a:p>
          <a:p>
            <a:pPr fontAlgn="base">
              <a:spcBef>
                <a:spcPct val="0"/>
              </a:spcBef>
              <a:spcAft>
                <a:spcPct val="0"/>
              </a:spcAft>
            </a:pPr>
            <a:r>
              <a:rPr lang="en-US" sz="1200" b="1" dirty="0">
                <a:solidFill>
                  <a:prstClr val="black"/>
                </a:solidFill>
                <a:latin typeface="Consolas" panose="020B0609020204030204" pitchFamily="49" charset="0"/>
                <a:cs typeface="Arial" charset="0"/>
              </a:rPr>
              <a:t>      RI parent = first + (child - first - 1) / 2;  </a:t>
            </a:r>
            <a:r>
              <a:rPr lang="en-US" sz="1200" b="1" dirty="0">
                <a:solidFill>
                  <a:srgbClr val="0070C0"/>
                </a:solidFill>
                <a:latin typeface="Consolas" panose="020B0609020204030204" pitchFamily="49" charset="0"/>
                <a:cs typeface="Arial" charset="0"/>
              </a:rPr>
              <a:t>// Find parent.</a:t>
            </a:r>
          </a:p>
          <a:p>
            <a:pPr fontAlgn="base">
              <a:spcBef>
                <a:spcPct val="0"/>
              </a:spcBef>
              <a:spcAft>
                <a:spcPct val="0"/>
              </a:spcAft>
            </a:pPr>
            <a:r>
              <a:rPr lang="en-US" sz="1200" b="1" dirty="0">
                <a:solidFill>
                  <a:prstClr val="black"/>
                </a:solidFill>
                <a:latin typeface="Consolas" panose="020B0609020204030204" pitchFamily="49" charset="0"/>
                <a:cs typeface="Arial" charset="0"/>
              </a:rPr>
              <a:t>      while ((parent &gt;= first) &amp;&amp; (*parent &lt; *child))</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std::</a:t>
            </a:r>
            <a:r>
              <a:rPr lang="en-US" sz="1200" b="1" dirty="0" err="1">
                <a:solidFill>
                  <a:prstClr val="black"/>
                </a:solidFill>
                <a:latin typeface="Consolas" panose="020B0609020204030204" pitchFamily="49" charset="0"/>
                <a:cs typeface="Arial" charset="0"/>
              </a:rPr>
              <a:t>iter_swap</a:t>
            </a:r>
            <a:r>
              <a:rPr lang="en-US" sz="1200" b="1" dirty="0">
                <a:solidFill>
                  <a:prstClr val="black"/>
                </a:solidFill>
                <a:latin typeface="Consolas" panose="020B0609020204030204" pitchFamily="49" charset="0"/>
                <a:cs typeface="Arial" charset="0"/>
              </a:rPr>
              <a:t>(parent, child); </a:t>
            </a:r>
            <a:r>
              <a:rPr lang="en-US" sz="1200" b="1" dirty="0">
                <a:solidFill>
                  <a:srgbClr val="0070C0"/>
                </a:solidFill>
                <a:latin typeface="Consolas" panose="020B0609020204030204" pitchFamily="49" charset="0"/>
                <a:cs typeface="Arial" charset="0"/>
              </a:rPr>
              <a:t>// Exchange elements.</a:t>
            </a:r>
          </a:p>
          <a:p>
            <a:pPr fontAlgn="base">
              <a:spcBef>
                <a:spcPct val="0"/>
              </a:spcBef>
              <a:spcAft>
                <a:spcPct val="0"/>
              </a:spcAft>
            </a:pPr>
            <a:r>
              <a:rPr lang="en-US" sz="1200" b="1" dirty="0">
                <a:solidFill>
                  <a:prstClr val="black"/>
                </a:solidFill>
                <a:latin typeface="Consolas" panose="020B0609020204030204" pitchFamily="49" charset="0"/>
                <a:cs typeface="Arial" charset="0"/>
              </a:rPr>
              <a:t>         child = parent;</a:t>
            </a:r>
          </a:p>
          <a:p>
            <a:pPr fontAlgn="base">
              <a:spcBef>
                <a:spcPct val="0"/>
              </a:spcBef>
              <a:spcAft>
                <a:spcPct val="0"/>
              </a:spcAft>
            </a:pPr>
            <a:r>
              <a:rPr lang="en-US" sz="1200" b="1" dirty="0">
                <a:solidFill>
                  <a:prstClr val="black"/>
                </a:solidFill>
                <a:latin typeface="Consolas" panose="020B0609020204030204" pitchFamily="49" charset="0"/>
                <a:cs typeface="Arial" charset="0"/>
              </a:rPr>
              <a:t>         parent = first + (child - first - 1) / 2;</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a:t>
            </a:r>
          </a:p>
        </p:txBody>
      </p:sp>
    </p:spTree>
    <p:extLst>
      <p:ext uri="{BB962C8B-B14F-4D97-AF65-F5344CB8AC3E}">
        <p14:creationId xmlns:p14="http://schemas.microsoft.com/office/powerpoint/2010/main" val="464437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for Heapsort</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55</a:t>
            </a:fld>
            <a:endParaRPr lang="en-US" dirty="0">
              <a:latin typeface="Arial" charset="0"/>
            </a:endParaRPr>
          </a:p>
        </p:txBody>
      </p:sp>
      <p:sp>
        <p:nvSpPr>
          <p:cNvPr id="5" name="TextBox 4"/>
          <p:cNvSpPr txBox="1"/>
          <p:nvPr/>
        </p:nvSpPr>
        <p:spPr>
          <a:xfrm>
            <a:off x="1447800" y="1219200"/>
            <a:ext cx="8229600" cy="5577840"/>
          </a:xfrm>
          <a:prstGeom prst="rect">
            <a:avLst/>
          </a:prstGeom>
          <a:noFill/>
        </p:spPr>
        <p:txBody>
          <a:bodyPr wrap="square" rtlCol="0">
            <a:spAutoFit/>
          </a:bodyPr>
          <a:lstStyle/>
          <a:p>
            <a:pPr fontAlgn="base">
              <a:spcBef>
                <a:spcPct val="0"/>
              </a:spcBef>
              <a:spcAft>
                <a:spcPct val="0"/>
              </a:spcAft>
            </a:pPr>
            <a:r>
              <a:rPr lang="en-US" sz="1200" b="1" dirty="0">
                <a:solidFill>
                  <a:srgbClr val="0070C0"/>
                </a:solidFill>
                <a:latin typeface="Consolas" panose="020B0609020204030204" pitchFamily="49" charset="0"/>
                <a:cs typeface="Arial" charset="0"/>
              </a:rPr>
              <a:t>/** </a:t>
            </a:r>
            <a:r>
              <a:rPr lang="en-US" sz="1200" b="1" dirty="0" err="1">
                <a:solidFill>
                  <a:srgbClr val="0070C0"/>
                </a:solidFill>
                <a:latin typeface="Consolas" panose="020B0609020204030204" pitchFamily="49" charset="0"/>
                <a:cs typeface="Arial" charset="0"/>
              </a:rPr>
              <a:t>shrink_heap</a:t>
            </a:r>
            <a:r>
              <a:rPr lang="en-US" sz="1200" b="1" dirty="0">
                <a:solidFill>
                  <a:srgbClr val="0070C0"/>
                </a:solidFill>
                <a:latin typeface="Consolas" panose="020B0609020204030204" pitchFamily="49" charset="0"/>
                <a:cs typeface="Arial" charset="0"/>
              </a:rPr>
              <a:t> transforms a heap into a sorted sequence. */</a:t>
            </a:r>
          </a:p>
          <a:p>
            <a:pPr fontAlgn="base">
              <a:spcBef>
                <a:spcPct val="0"/>
              </a:spcBef>
              <a:spcAft>
                <a:spcPct val="0"/>
              </a:spcAft>
            </a:pPr>
            <a:r>
              <a:rPr lang="en-US" sz="1200" b="1" dirty="0">
                <a:solidFill>
                  <a:prstClr val="black"/>
                </a:solidFill>
                <a:latin typeface="Consolas" panose="020B0609020204030204" pitchFamily="49" charset="0"/>
                <a:cs typeface="Arial" charset="0"/>
              </a:rPr>
              <a:t>template&lt;</a:t>
            </a:r>
            <a:r>
              <a:rPr lang="en-US" sz="1200" b="1" dirty="0" err="1">
                <a:solidFill>
                  <a:prstClr val="black"/>
                </a:solidFill>
                <a:latin typeface="Consolas" panose="020B0609020204030204" pitchFamily="49" charset="0"/>
                <a:cs typeface="Arial" charset="0"/>
              </a:rPr>
              <a:t>typename</a:t>
            </a:r>
            <a:r>
              <a:rPr lang="en-US" sz="1200" b="1" dirty="0">
                <a:solidFill>
                  <a:prstClr val="black"/>
                </a:solidFill>
                <a:latin typeface="Consolas" panose="020B0609020204030204" pitchFamily="49" charset="0"/>
                <a:cs typeface="Arial" charset="0"/>
              </a:rPr>
              <a:t> RI&gt;</a:t>
            </a:r>
          </a:p>
          <a:p>
            <a:pPr fontAlgn="base">
              <a:spcBef>
                <a:spcPct val="0"/>
              </a:spcBef>
              <a:spcAft>
                <a:spcPct val="0"/>
              </a:spcAft>
            </a:pPr>
            <a:r>
              <a:rPr lang="en-US" sz="1200" b="1" dirty="0">
                <a:solidFill>
                  <a:prstClr val="black"/>
                </a:solidFill>
                <a:latin typeface="Consolas" panose="020B0609020204030204" pitchFamily="49" charset="0"/>
                <a:cs typeface="Arial" charset="0"/>
              </a:rPr>
              <a:t>void </a:t>
            </a:r>
            <a:r>
              <a:rPr lang="en-US" sz="1200" b="1" dirty="0" err="1">
                <a:solidFill>
                  <a:prstClr val="black"/>
                </a:solidFill>
                <a:latin typeface="Consolas" panose="020B0609020204030204" pitchFamily="49" charset="0"/>
                <a:cs typeface="Arial" charset="0"/>
              </a:rPr>
              <a:t>shrink_heap</a:t>
            </a:r>
            <a:r>
              <a:rPr lang="en-US" sz="1200" b="1" dirty="0">
                <a:solidFill>
                  <a:prstClr val="black"/>
                </a:solidFill>
                <a:latin typeface="Consolas" panose="020B0609020204030204" pitchFamily="49" charset="0"/>
                <a:cs typeface="Arial" charset="0"/>
              </a:rPr>
              <a:t>(RI first, RI last)</a:t>
            </a:r>
          </a:p>
          <a:p>
            <a:pPr fontAlgn="base">
              <a:spcBef>
                <a:spcPct val="0"/>
              </a:spcBef>
              <a:spcAft>
                <a:spcPct val="0"/>
              </a:spcAft>
            </a:pP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RI n = last;</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r>
              <a:rPr lang="en-US" sz="1200" b="1" dirty="0">
                <a:solidFill>
                  <a:srgbClr val="0070C0"/>
                </a:solidFill>
                <a:latin typeface="Consolas" panose="020B0609020204030204" pitchFamily="49" charset="0"/>
                <a:cs typeface="Arial" charset="0"/>
              </a:rPr>
              <a:t>/* Invariant: [first] - [first + n - 1] is a heap.  [first + n] - [last - 1] is sorted. */</a:t>
            </a:r>
          </a:p>
          <a:p>
            <a:pPr fontAlgn="base">
              <a:spcBef>
                <a:spcPct val="0"/>
              </a:spcBef>
              <a:spcAft>
                <a:spcPct val="0"/>
              </a:spcAft>
            </a:pPr>
            <a:r>
              <a:rPr lang="en-US" sz="1200" b="1" dirty="0">
                <a:solidFill>
                  <a:prstClr val="black"/>
                </a:solidFill>
                <a:latin typeface="Consolas" panose="020B0609020204030204" pitchFamily="49" charset="0"/>
                <a:cs typeface="Arial" charset="0"/>
              </a:rPr>
              <a:t>   while (n != first)</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--n;</a:t>
            </a:r>
          </a:p>
          <a:p>
            <a:pPr fontAlgn="base">
              <a:spcBef>
                <a:spcPct val="0"/>
              </a:spcBef>
              <a:spcAft>
                <a:spcPct val="0"/>
              </a:spcAft>
            </a:pPr>
            <a:r>
              <a:rPr lang="en-US" sz="1200" b="1" dirty="0">
                <a:solidFill>
                  <a:prstClr val="black"/>
                </a:solidFill>
                <a:latin typeface="Consolas" panose="020B0609020204030204" pitchFamily="49" charset="0"/>
                <a:cs typeface="Arial" charset="0"/>
              </a:rPr>
              <a:t>      std::</a:t>
            </a:r>
            <a:r>
              <a:rPr lang="en-US" sz="1200" b="1" dirty="0" err="1">
                <a:solidFill>
                  <a:prstClr val="black"/>
                </a:solidFill>
                <a:latin typeface="Consolas" panose="020B0609020204030204" pitchFamily="49" charset="0"/>
                <a:cs typeface="Arial" charset="0"/>
              </a:rPr>
              <a:t>iter_swap</a:t>
            </a:r>
            <a:r>
              <a:rPr lang="en-US" sz="1200" b="1" dirty="0">
                <a:solidFill>
                  <a:prstClr val="black"/>
                </a:solidFill>
                <a:latin typeface="Consolas" panose="020B0609020204030204" pitchFamily="49" charset="0"/>
                <a:cs typeface="Arial" charset="0"/>
              </a:rPr>
              <a:t>(first, n);       </a:t>
            </a:r>
            <a:r>
              <a:rPr lang="en-US" sz="1200" b="1" dirty="0">
                <a:solidFill>
                  <a:srgbClr val="0070C0"/>
                </a:solidFill>
                <a:latin typeface="Consolas" panose="020B0609020204030204" pitchFamily="49" charset="0"/>
                <a:cs typeface="Arial" charset="0"/>
              </a:rPr>
              <a:t>// swap top and last of heap</a:t>
            </a:r>
          </a:p>
          <a:p>
            <a:pPr fontAlgn="base">
              <a:spcBef>
                <a:spcPct val="0"/>
              </a:spcBef>
              <a:spcAft>
                <a:spcPct val="0"/>
              </a:spcAft>
            </a:pPr>
            <a:r>
              <a:rPr lang="en-US" sz="1200" b="1" dirty="0">
                <a:solidFill>
                  <a:prstClr val="black"/>
                </a:solidFill>
                <a:latin typeface="Consolas" panose="020B0609020204030204" pitchFamily="49" charset="0"/>
                <a:cs typeface="Arial" charset="0"/>
              </a:rPr>
              <a:t>      RI parent = first;</a:t>
            </a:r>
          </a:p>
          <a:p>
            <a:pPr fontAlgn="base">
              <a:spcBef>
                <a:spcPct val="0"/>
              </a:spcBef>
              <a:spcAft>
                <a:spcPct val="0"/>
              </a:spcAft>
            </a:pPr>
            <a:r>
              <a:rPr lang="en-US" sz="1200" b="1" dirty="0">
                <a:solidFill>
                  <a:prstClr val="black"/>
                </a:solidFill>
                <a:latin typeface="Consolas" panose="020B0609020204030204" pitchFamily="49" charset="0"/>
                <a:cs typeface="Arial" charset="0"/>
              </a:rPr>
              <a:t>      while (true)</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int temp = 2 * (parent - first) + 1;</a:t>
            </a:r>
          </a:p>
          <a:p>
            <a:pPr fontAlgn="base">
              <a:spcBef>
                <a:spcPct val="0"/>
              </a:spcBef>
              <a:spcAft>
                <a:spcPct val="0"/>
              </a:spcAft>
            </a:pPr>
            <a:r>
              <a:rPr lang="en-US" sz="1200" b="1" dirty="0">
                <a:solidFill>
                  <a:prstClr val="black"/>
                </a:solidFill>
                <a:latin typeface="Consolas" panose="020B0609020204030204" pitchFamily="49" charset="0"/>
                <a:cs typeface="Arial" charset="0"/>
              </a:rPr>
              <a:t>         if (temp &gt;= (n - first)) break;        </a:t>
            </a:r>
            <a:r>
              <a:rPr lang="en-US" sz="1200" b="1" dirty="0">
                <a:solidFill>
                  <a:srgbClr val="0070C0"/>
                </a:solidFill>
                <a:latin typeface="Consolas" panose="020B0609020204030204" pitchFamily="49" charset="0"/>
                <a:cs typeface="Arial" charset="0"/>
              </a:rPr>
              <a:t>// No more children.</a:t>
            </a:r>
          </a:p>
          <a:p>
            <a:pPr fontAlgn="base">
              <a:spcBef>
                <a:spcPct val="0"/>
              </a:spcBef>
              <a:spcAft>
                <a:spcPct val="0"/>
              </a:spcAft>
            </a:pPr>
            <a:r>
              <a:rPr lang="en-US" sz="1200" b="1" dirty="0">
                <a:solidFill>
                  <a:prstClr val="black"/>
                </a:solidFill>
                <a:latin typeface="Consolas" panose="020B0609020204030204" pitchFamily="49" charset="0"/>
                <a:cs typeface="Arial" charset="0"/>
              </a:rPr>
              <a:t>         RI </a:t>
            </a:r>
            <a:r>
              <a:rPr lang="en-US" sz="1200" b="1" dirty="0" err="1">
                <a:solidFill>
                  <a:prstClr val="black"/>
                </a:solidFill>
                <a:latin typeface="Consolas" panose="020B0609020204030204" pitchFamily="49" charset="0"/>
                <a:cs typeface="Arial" charset="0"/>
              </a:rPr>
              <a:t>left_child</a:t>
            </a:r>
            <a:r>
              <a:rPr lang="en-US" sz="1200" b="1" dirty="0">
                <a:solidFill>
                  <a:prstClr val="black"/>
                </a:solidFill>
                <a:latin typeface="Consolas" panose="020B0609020204030204" pitchFamily="49" charset="0"/>
                <a:cs typeface="Arial" charset="0"/>
              </a:rPr>
              <a:t> = first + temp;</a:t>
            </a:r>
          </a:p>
          <a:p>
            <a:pPr fontAlgn="base">
              <a:spcBef>
                <a:spcPct val="0"/>
              </a:spcBef>
              <a:spcAft>
                <a:spcPct val="0"/>
              </a:spcAft>
            </a:pPr>
            <a:r>
              <a:rPr lang="en-US" sz="1200" b="1" dirty="0">
                <a:solidFill>
                  <a:prstClr val="black"/>
                </a:solidFill>
                <a:latin typeface="Consolas" panose="020B0609020204030204" pitchFamily="49" charset="0"/>
                <a:cs typeface="Arial" charset="0"/>
              </a:rPr>
              <a:t>         RI </a:t>
            </a:r>
            <a:r>
              <a:rPr lang="en-US" sz="1200" b="1" dirty="0" err="1">
                <a:solidFill>
                  <a:prstClr val="black"/>
                </a:solidFill>
                <a:latin typeface="Consolas" panose="020B0609020204030204" pitchFamily="49" charset="0"/>
                <a:cs typeface="Arial" charset="0"/>
              </a:rPr>
              <a:t>right_child</a:t>
            </a:r>
            <a:r>
              <a:rPr lang="en-US" sz="1200" b="1" dirty="0">
                <a:solidFill>
                  <a:prstClr val="black"/>
                </a:solidFill>
                <a:latin typeface="Consolas" panose="020B0609020204030204" pitchFamily="49" charset="0"/>
                <a:cs typeface="Arial" charset="0"/>
              </a:rPr>
              <a:t> = </a:t>
            </a:r>
            <a:r>
              <a:rPr lang="en-US" sz="1200" b="1" dirty="0" err="1">
                <a:solidFill>
                  <a:prstClr val="black"/>
                </a:solidFill>
                <a:latin typeface="Consolas" panose="020B0609020204030204" pitchFamily="49" charset="0"/>
                <a:cs typeface="Arial" charset="0"/>
              </a:rPr>
              <a:t>left_child</a:t>
            </a:r>
            <a:r>
              <a:rPr lang="en-US" sz="1200" b="1" dirty="0">
                <a:solidFill>
                  <a:prstClr val="black"/>
                </a:solidFill>
                <a:latin typeface="Consolas" panose="020B0609020204030204" pitchFamily="49" charset="0"/>
                <a:cs typeface="Arial" charset="0"/>
              </a:rPr>
              <a:t> + 1;</a:t>
            </a:r>
          </a:p>
          <a:p>
            <a:pPr fontAlgn="base">
              <a:spcBef>
                <a:spcPct val="0"/>
              </a:spcBef>
              <a:spcAft>
                <a:spcPct val="0"/>
              </a:spcAft>
            </a:pPr>
            <a:r>
              <a:rPr lang="en-US" sz="1200" b="1" dirty="0">
                <a:solidFill>
                  <a:prstClr val="black"/>
                </a:solidFill>
                <a:latin typeface="Consolas" panose="020B0609020204030204" pitchFamily="49" charset="0"/>
                <a:cs typeface="Arial" charset="0"/>
              </a:rPr>
              <a:t>         // Find the larger of the two children.</a:t>
            </a:r>
          </a:p>
          <a:p>
            <a:pPr fontAlgn="base">
              <a:spcBef>
                <a:spcPct val="0"/>
              </a:spcBef>
              <a:spcAft>
                <a:spcPct val="0"/>
              </a:spcAft>
            </a:pPr>
            <a:r>
              <a:rPr lang="en-US" sz="1200" b="1" dirty="0">
                <a:solidFill>
                  <a:prstClr val="black"/>
                </a:solidFill>
                <a:latin typeface="Consolas" panose="020B0609020204030204" pitchFamily="49" charset="0"/>
                <a:cs typeface="Arial" charset="0"/>
              </a:rPr>
              <a:t>         RI </a:t>
            </a:r>
            <a:r>
              <a:rPr lang="en-US" sz="1200" b="1" dirty="0" err="1">
                <a:solidFill>
                  <a:prstClr val="black"/>
                </a:solidFill>
                <a:latin typeface="Consolas" panose="020B0609020204030204" pitchFamily="49" charset="0"/>
                <a:cs typeface="Arial" charset="0"/>
              </a:rPr>
              <a:t>max_child</a:t>
            </a:r>
            <a:r>
              <a:rPr lang="en-US" sz="1200" b="1" dirty="0">
                <a:solidFill>
                  <a:prstClr val="black"/>
                </a:solidFill>
                <a:latin typeface="Consolas" panose="020B0609020204030204" pitchFamily="49" charset="0"/>
                <a:cs typeface="Arial" charset="0"/>
              </a:rPr>
              <a:t> = </a:t>
            </a:r>
            <a:r>
              <a:rPr lang="en-US" sz="1200" b="1" dirty="0" err="1">
                <a:solidFill>
                  <a:prstClr val="black"/>
                </a:solidFill>
                <a:latin typeface="Consolas" panose="020B0609020204030204" pitchFamily="49" charset="0"/>
                <a:cs typeface="Arial" charset="0"/>
              </a:rPr>
              <a:t>left_child</a:t>
            </a: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if ((</a:t>
            </a:r>
            <a:r>
              <a:rPr lang="en-US" sz="1200" b="1" dirty="0" err="1">
                <a:solidFill>
                  <a:prstClr val="black"/>
                </a:solidFill>
                <a:latin typeface="Consolas" panose="020B0609020204030204" pitchFamily="49" charset="0"/>
                <a:cs typeface="Arial" charset="0"/>
              </a:rPr>
              <a:t>right_child</a:t>
            </a:r>
            <a:r>
              <a:rPr lang="en-US" sz="1200" b="1" dirty="0">
                <a:solidFill>
                  <a:prstClr val="black"/>
                </a:solidFill>
                <a:latin typeface="Consolas" panose="020B0609020204030204" pitchFamily="49" charset="0"/>
                <a:cs typeface="Arial" charset="0"/>
              </a:rPr>
              <a:t> &lt; n) &amp;&amp; (*</a:t>
            </a:r>
            <a:r>
              <a:rPr lang="en-US" sz="1200" b="1" dirty="0" err="1">
                <a:solidFill>
                  <a:prstClr val="black"/>
                </a:solidFill>
                <a:latin typeface="Consolas" panose="020B0609020204030204" pitchFamily="49" charset="0"/>
                <a:cs typeface="Arial" charset="0"/>
              </a:rPr>
              <a:t>left_child</a:t>
            </a:r>
            <a:r>
              <a:rPr lang="en-US" sz="1200" b="1" dirty="0">
                <a:solidFill>
                  <a:prstClr val="black"/>
                </a:solidFill>
                <a:latin typeface="Consolas" panose="020B0609020204030204" pitchFamily="49" charset="0"/>
                <a:cs typeface="Arial" charset="0"/>
              </a:rPr>
              <a:t> &lt; *</a:t>
            </a:r>
            <a:r>
              <a:rPr lang="en-US" sz="1200" b="1" dirty="0" err="1">
                <a:solidFill>
                  <a:prstClr val="black"/>
                </a:solidFill>
                <a:latin typeface="Consolas" panose="020B0609020204030204" pitchFamily="49" charset="0"/>
                <a:cs typeface="Arial" charset="0"/>
              </a:rPr>
              <a:t>right_child</a:t>
            </a:r>
            <a:r>
              <a:rPr lang="en-US" sz="1200" b="1" dirty="0">
                <a:solidFill>
                  <a:prstClr val="black"/>
                </a:solidFill>
                <a:latin typeface="Consolas" panose="020B0609020204030204" pitchFamily="49" charset="0"/>
                <a:cs typeface="Arial" charset="0"/>
              </a:rPr>
              <a:t>)) </a:t>
            </a:r>
            <a:r>
              <a:rPr lang="en-US" sz="1200" b="1" dirty="0" err="1">
                <a:solidFill>
                  <a:prstClr val="black"/>
                </a:solidFill>
                <a:latin typeface="Consolas" panose="020B0609020204030204" pitchFamily="49" charset="0"/>
                <a:cs typeface="Arial" charset="0"/>
              </a:rPr>
              <a:t>max_child</a:t>
            </a:r>
            <a:r>
              <a:rPr lang="en-US" sz="1200" b="1" dirty="0">
                <a:solidFill>
                  <a:prstClr val="black"/>
                </a:solidFill>
                <a:latin typeface="Consolas" panose="020B0609020204030204" pitchFamily="49" charset="0"/>
                <a:cs typeface="Arial" charset="0"/>
              </a:rPr>
              <a:t> = </a:t>
            </a:r>
            <a:r>
              <a:rPr lang="en-US" sz="1200" b="1" dirty="0" err="1">
                <a:solidFill>
                  <a:prstClr val="black"/>
                </a:solidFill>
                <a:latin typeface="Consolas" panose="020B0609020204030204" pitchFamily="49" charset="0"/>
                <a:cs typeface="Arial" charset="0"/>
              </a:rPr>
              <a:t>right_child</a:t>
            </a: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         if (*parent &lt; *</a:t>
            </a:r>
            <a:r>
              <a:rPr lang="en-US" sz="1200" b="1" dirty="0" err="1">
                <a:solidFill>
                  <a:prstClr val="black"/>
                </a:solidFill>
                <a:latin typeface="Consolas" panose="020B0609020204030204" pitchFamily="49" charset="0"/>
                <a:cs typeface="Arial" charset="0"/>
              </a:rPr>
              <a:t>max_child</a:t>
            </a:r>
            <a:r>
              <a:rPr lang="en-US" sz="1200" b="1" dirty="0">
                <a:solidFill>
                  <a:prstClr val="black"/>
                </a:solidFill>
                <a:latin typeface="Consolas" panose="020B0609020204030204" pitchFamily="49" charset="0"/>
                <a:cs typeface="Arial" charset="0"/>
              </a:rPr>
              <a:t>)  // If the parent is smaller than the larger child</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std::</a:t>
            </a:r>
            <a:r>
              <a:rPr lang="en-US" sz="1200" b="1" dirty="0" err="1">
                <a:solidFill>
                  <a:prstClr val="black"/>
                </a:solidFill>
                <a:latin typeface="Consolas" panose="020B0609020204030204" pitchFamily="49" charset="0"/>
                <a:cs typeface="Arial" charset="0"/>
              </a:rPr>
              <a:t>iter_swap</a:t>
            </a:r>
            <a:r>
              <a:rPr lang="en-US" sz="1200" b="1" dirty="0">
                <a:solidFill>
                  <a:prstClr val="black"/>
                </a:solidFill>
                <a:latin typeface="Consolas" panose="020B0609020204030204" pitchFamily="49" charset="0"/>
                <a:cs typeface="Arial" charset="0"/>
              </a:rPr>
              <a:t>(parent, </a:t>
            </a:r>
            <a:r>
              <a:rPr lang="en-US" sz="1200" b="1" dirty="0" err="1">
                <a:solidFill>
                  <a:prstClr val="black"/>
                </a:solidFill>
                <a:latin typeface="Consolas" panose="020B0609020204030204" pitchFamily="49" charset="0"/>
                <a:cs typeface="Arial" charset="0"/>
              </a:rPr>
              <a:t>max_child</a:t>
            </a:r>
            <a:r>
              <a:rPr lang="en-US" sz="1200" b="1" dirty="0">
                <a:solidFill>
                  <a:prstClr val="black"/>
                </a:solidFill>
                <a:latin typeface="Consolas" panose="020B0609020204030204" pitchFamily="49" charset="0"/>
                <a:cs typeface="Arial" charset="0"/>
              </a:rPr>
              <a:t>);  </a:t>
            </a:r>
            <a:r>
              <a:rPr lang="en-US" sz="1200" b="1" dirty="0">
                <a:solidFill>
                  <a:srgbClr val="0070C0"/>
                </a:solidFill>
                <a:latin typeface="Consolas" panose="020B0609020204030204" pitchFamily="49" charset="0"/>
                <a:cs typeface="Arial" charset="0"/>
              </a:rPr>
              <a:t>// Swap the parent and child.</a:t>
            </a:r>
          </a:p>
          <a:p>
            <a:pPr fontAlgn="base">
              <a:spcBef>
                <a:spcPct val="0"/>
              </a:spcBef>
              <a:spcAft>
                <a:spcPct val="0"/>
              </a:spcAft>
            </a:pPr>
            <a:r>
              <a:rPr lang="en-US" sz="1200" b="1" dirty="0">
                <a:solidFill>
                  <a:prstClr val="black"/>
                </a:solidFill>
                <a:latin typeface="Consolas" panose="020B0609020204030204" pitchFamily="49" charset="0"/>
                <a:cs typeface="Arial" charset="0"/>
              </a:rPr>
              <a:t>            parent = </a:t>
            </a:r>
            <a:r>
              <a:rPr lang="en-US" sz="1200" b="1" dirty="0" err="1">
                <a:solidFill>
                  <a:prstClr val="black"/>
                </a:solidFill>
                <a:latin typeface="Consolas" panose="020B0609020204030204" pitchFamily="49" charset="0"/>
                <a:cs typeface="Arial" charset="0"/>
              </a:rPr>
              <a:t>max_child</a:t>
            </a:r>
            <a:r>
              <a:rPr lang="en-US" sz="1200" b="1" dirty="0">
                <a:solidFill>
                  <a:prstClr val="black"/>
                </a:solidFill>
                <a:latin typeface="Consolas" panose="020B0609020204030204" pitchFamily="49" charset="0"/>
                <a:cs typeface="Arial" charset="0"/>
              </a:rPr>
              <a:t>;                 </a:t>
            </a:r>
            <a:r>
              <a:rPr lang="en-US" sz="1200" b="1" dirty="0">
                <a:solidFill>
                  <a:srgbClr val="0070C0"/>
                </a:solidFill>
                <a:latin typeface="Consolas" panose="020B0609020204030204" pitchFamily="49" charset="0"/>
                <a:cs typeface="Arial" charset="0"/>
              </a:rPr>
              <a:t>// Continue at the child level.</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else break;                            </a:t>
            </a:r>
            <a:r>
              <a:rPr lang="en-US" sz="1200" b="1" dirty="0">
                <a:solidFill>
                  <a:srgbClr val="0070C0"/>
                </a:solidFill>
                <a:latin typeface="Consolas" panose="020B0609020204030204" pitchFamily="49" charset="0"/>
                <a:cs typeface="Arial" charset="0"/>
              </a:rPr>
              <a:t>// Heap property is restored. Exit the loop.</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   }</a:t>
            </a:r>
          </a:p>
          <a:p>
            <a:pPr fontAlgn="base">
              <a:spcBef>
                <a:spcPct val="0"/>
              </a:spcBef>
              <a:spcAft>
                <a:spcPct val="0"/>
              </a:spcAft>
            </a:pPr>
            <a:r>
              <a:rPr lang="en-US" sz="1200" b="1" dirty="0">
                <a:solidFill>
                  <a:prstClr val="black"/>
                </a:solidFill>
                <a:latin typeface="Consolas" panose="020B0609020204030204" pitchFamily="49" charset="0"/>
                <a:cs typeface="Arial" charset="0"/>
              </a:rPr>
              <a:t>}</a:t>
            </a:r>
          </a:p>
          <a:p>
            <a:pPr fontAlgn="base">
              <a:spcBef>
                <a:spcPct val="0"/>
              </a:spcBef>
              <a:spcAft>
                <a:spcPct val="0"/>
              </a:spcAft>
            </a:pPr>
            <a:r>
              <a:rPr lang="en-US" sz="1200" b="1" dirty="0">
                <a:solidFill>
                  <a:prstClr val="black"/>
                </a:solidFill>
                <a:latin typeface="Consolas" panose="020B0609020204030204" pitchFamily="49" charset="0"/>
                <a:cs typeface="Arial" charset="0"/>
              </a:rPr>
              <a:t>#</a:t>
            </a:r>
            <a:r>
              <a:rPr lang="en-US" sz="1200" b="1" dirty="0" err="1">
                <a:solidFill>
                  <a:prstClr val="black"/>
                </a:solidFill>
                <a:latin typeface="Consolas" panose="020B0609020204030204" pitchFamily="49" charset="0"/>
                <a:cs typeface="Arial" charset="0"/>
              </a:rPr>
              <a:t>endif</a:t>
            </a:r>
            <a:endParaRPr lang="en-US" sz="1200" b="1" dirty="0">
              <a:solidFill>
                <a:prstClr val="black"/>
              </a:solidFill>
              <a:latin typeface="Consolas" panose="020B0609020204030204" pitchFamily="49" charset="0"/>
              <a:cs typeface="Arial" charset="0"/>
            </a:endParaRPr>
          </a:p>
        </p:txBody>
      </p:sp>
      <p:sp>
        <p:nvSpPr>
          <p:cNvPr id="6" name="Right Arrow 5"/>
          <p:cNvSpPr/>
          <p:nvPr/>
        </p:nvSpPr>
        <p:spPr>
          <a:xfrm>
            <a:off x="1905001" y="3647497"/>
            <a:ext cx="306387" cy="1868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7" name="Right Arrow 6"/>
          <p:cNvSpPr/>
          <p:nvPr/>
        </p:nvSpPr>
        <p:spPr>
          <a:xfrm>
            <a:off x="1905001" y="3822473"/>
            <a:ext cx="306387" cy="1868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8" name="Right Arrow 7"/>
          <p:cNvSpPr/>
          <p:nvPr/>
        </p:nvSpPr>
        <p:spPr>
          <a:xfrm>
            <a:off x="1905001" y="4003093"/>
            <a:ext cx="306387" cy="1868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9" name="Right Arrow 8"/>
          <p:cNvSpPr/>
          <p:nvPr/>
        </p:nvSpPr>
        <p:spPr>
          <a:xfrm>
            <a:off x="1905001" y="4548876"/>
            <a:ext cx="306387" cy="1868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0" name="Right Arrow 9"/>
          <p:cNvSpPr/>
          <p:nvPr/>
        </p:nvSpPr>
        <p:spPr>
          <a:xfrm>
            <a:off x="2057401" y="5299588"/>
            <a:ext cx="306387" cy="1868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Tree>
    <p:extLst>
      <p:ext uri="{BB962C8B-B14F-4D97-AF65-F5344CB8AC3E}">
        <p14:creationId xmlns:p14="http://schemas.microsoft.com/office/powerpoint/2010/main" val="290444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10.9, pgs. 604-614</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10.9 Quicksort </a:t>
            </a:r>
          </a:p>
          <a:p>
            <a:pPr algn="ctr"/>
            <a:r>
              <a:rPr lang="en-US" sz="2400" dirty="0"/>
              <a:t>Algorithm for Quicksort</a:t>
            </a:r>
          </a:p>
          <a:p>
            <a:pPr algn="ctr"/>
            <a:r>
              <a:rPr lang="en-US" sz="2400" dirty="0"/>
              <a:t>Code for Quicksort</a:t>
            </a:r>
          </a:p>
          <a:p>
            <a:pPr algn="ctr"/>
            <a:r>
              <a:rPr lang="en-US" sz="2400" dirty="0"/>
              <a:t>Algorithm for Partitioning</a:t>
            </a:r>
          </a:p>
          <a:p>
            <a:pPr algn="ctr"/>
            <a:r>
              <a:rPr lang="en-US" sz="2400" dirty="0"/>
              <a:t>Code for partition</a:t>
            </a:r>
          </a:p>
          <a:p>
            <a:pPr algn="ctr"/>
            <a:r>
              <a:rPr lang="en-US" sz="2400" dirty="0"/>
              <a:t>A Revised Partition Algorithm</a:t>
            </a:r>
          </a:p>
          <a:p>
            <a:pPr algn="ctr"/>
            <a:r>
              <a:rPr lang="en-US" sz="2400" dirty="0"/>
              <a:t>Code for Revised partition Function </a:t>
            </a:r>
          </a:p>
        </p:txBody>
      </p:sp>
      <p:sp>
        <p:nvSpPr>
          <p:cNvPr id="5" name="Slide Number Placeholder 4"/>
          <p:cNvSpPr>
            <a:spLocks noGrp="1"/>
          </p:cNvSpPr>
          <p:nvPr>
            <p:ph type="sldNum" sz="quarter" idx="12"/>
          </p:nvPr>
        </p:nvSpPr>
        <p:spPr/>
        <p:txBody>
          <a:bodyPr/>
          <a:lstStyle/>
          <a:p>
            <a:pPr>
              <a:defRPr/>
            </a:pPr>
            <a:fld id="{A0C1462C-D640-45B3-901B-F425AA5C3674}" type="slidenum">
              <a:rPr lang="en-US" smtClean="0"/>
              <a:pPr>
                <a:defRPr/>
              </a:pPr>
              <a:t>56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087755"/>
            <a:ext cx="2968547" cy="3615690"/>
          </a:xfrm>
          <a:prstGeom prst="rect">
            <a:avLst/>
          </a:prstGeom>
        </p:spPr>
      </p:pic>
    </p:spTree>
    <p:extLst>
      <p:ext uri="{BB962C8B-B14F-4D97-AF65-F5344CB8AC3E}">
        <p14:creationId xmlns:p14="http://schemas.microsoft.com/office/powerpoint/2010/main" val="3947462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540" y="2702101"/>
            <a:ext cx="4836522" cy="3627392"/>
          </a:xfrm>
          <a:prstGeom prst="rect">
            <a:avLst/>
          </a:prstGeom>
        </p:spPr>
      </p:pic>
      <p:sp>
        <p:nvSpPr>
          <p:cNvPr id="2" name="Title 1"/>
          <p:cNvSpPr>
            <a:spLocks noGrp="1"/>
          </p:cNvSpPr>
          <p:nvPr>
            <p:ph type="title"/>
          </p:nvPr>
        </p:nvSpPr>
        <p:spPr/>
        <p:txBody>
          <a:bodyPr/>
          <a:lstStyle/>
          <a:p>
            <a:r>
              <a:rPr lang="en-US" dirty="0"/>
              <a:t>Quicksort</a:t>
            </a:r>
          </a:p>
        </p:txBody>
      </p:sp>
      <p:sp>
        <p:nvSpPr>
          <p:cNvPr id="3" name="Content Placeholder 2"/>
          <p:cNvSpPr>
            <a:spLocks noGrp="1"/>
          </p:cNvSpPr>
          <p:nvPr>
            <p:ph sz="quarter" idx="1"/>
          </p:nvPr>
        </p:nvSpPr>
        <p:spPr>
          <a:xfrm>
            <a:off x="539261" y="1295401"/>
            <a:ext cx="9978067" cy="1175850"/>
          </a:xfrm>
        </p:spPr>
        <p:txBody>
          <a:bodyPr/>
          <a:lstStyle/>
          <a:p>
            <a:r>
              <a:rPr lang="en-US" dirty="0"/>
              <a:t>Developed in 1962.</a:t>
            </a:r>
          </a:p>
          <a:p>
            <a:r>
              <a:rPr lang="en-US" dirty="0"/>
              <a:t>Quicksort selects a specific value called a pivot and rearranges the array into two parts (called partitioning).</a:t>
            </a:r>
          </a:p>
        </p:txBody>
      </p:sp>
      <p:sp>
        <p:nvSpPr>
          <p:cNvPr id="4" name="Footer Placeholder 3"/>
          <p:cNvSpPr>
            <a:spLocks noGrp="1"/>
          </p:cNvSpPr>
          <p:nvPr>
            <p:ph type="ftr" sz="quarter" idx="11"/>
          </p:nvPr>
        </p:nvSpPr>
        <p:spPr/>
        <p:txBody>
          <a:bodyPr/>
          <a:lstStyle/>
          <a:p>
            <a:pPr>
              <a:defRPr/>
            </a:pPr>
            <a:r>
              <a:rPr lang="en-US"/>
              <a:t>Sorting (37)</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57</a:t>
            </a:fld>
            <a:endParaRPr lang="en-US" dirty="0"/>
          </a:p>
        </p:txBody>
      </p:sp>
      <p:sp>
        <p:nvSpPr>
          <p:cNvPr id="7" name="Content Placeholder 2"/>
          <p:cNvSpPr txBox="1">
            <a:spLocks/>
          </p:cNvSpPr>
          <p:nvPr/>
        </p:nvSpPr>
        <p:spPr bwMode="auto">
          <a:xfrm>
            <a:off x="539263" y="2478395"/>
            <a:ext cx="4926092" cy="4074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All the elements in the left subarray are </a:t>
            </a:r>
            <a:r>
              <a:rPr lang="en-US" i="1" u="sng" dirty="0"/>
              <a:t>less than or equal</a:t>
            </a:r>
            <a:r>
              <a:rPr lang="en-US" dirty="0"/>
              <a:t> to the pivot.</a:t>
            </a:r>
          </a:p>
          <a:p>
            <a:pPr lvl="1"/>
            <a:r>
              <a:rPr lang="en-US" dirty="0"/>
              <a:t>All the elements in the right subarray are </a:t>
            </a:r>
            <a:r>
              <a:rPr lang="en-US" i="1" u="sng" dirty="0"/>
              <a:t>larger than</a:t>
            </a:r>
            <a:r>
              <a:rPr lang="en-US" dirty="0"/>
              <a:t> the pivot.</a:t>
            </a:r>
          </a:p>
          <a:p>
            <a:pPr lvl="1"/>
            <a:r>
              <a:rPr lang="en-US" dirty="0"/>
              <a:t>The pivot is placed between the two subarrays.</a:t>
            </a:r>
          </a:p>
          <a:p>
            <a:r>
              <a:rPr lang="en-US" dirty="0"/>
              <a:t>The process is repeated until the array is sorted.</a:t>
            </a:r>
          </a:p>
        </p:txBody>
      </p:sp>
    </p:spTree>
    <p:extLst>
      <p:ext uri="{BB962C8B-B14F-4D97-AF65-F5344CB8AC3E}">
        <p14:creationId xmlns:p14="http://schemas.microsoft.com/office/powerpoint/2010/main" val="414212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5026" name="Group 2"/>
          <p:cNvGrpSpPr>
            <a:grpSpLocks/>
          </p:cNvGrpSpPr>
          <p:nvPr/>
        </p:nvGrpSpPr>
        <p:grpSpPr bwMode="auto">
          <a:xfrm>
            <a:off x="3448050" y="2760663"/>
            <a:ext cx="4076700" cy="457200"/>
            <a:chOff x="940761" y="3218432"/>
            <a:chExt cx="4076700" cy="457200"/>
          </a:xfrm>
        </p:grpSpPr>
        <p:grpSp>
          <p:nvGrpSpPr>
            <p:cNvPr id="385027"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schemeClr val="tx1"/>
                    </a:solidFill>
                    <a:latin typeface="Courier New" pitchFamily="49" charset="0"/>
                    <a:cs typeface="Courier New" pitchFamily="49" charset="0"/>
                  </a:rPr>
                  <a:t>44</a:t>
                </a:r>
              </a:p>
            </p:txBody>
          </p:sp>
          <p:sp>
            <p:nvSpPr>
              <p:cNvPr id="38" name="Rectangle 37"/>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schemeClr val="tx1"/>
                    </a:solidFill>
                    <a:latin typeface="Courier New" pitchFamily="49" charset="0"/>
                    <a:cs typeface="Courier New" pitchFamily="49" charset="0"/>
                  </a:rPr>
                  <a:t>75</a:t>
                </a:r>
              </a:p>
            </p:txBody>
          </p:sp>
          <p:sp>
            <p:nvSpPr>
              <p:cNvPr id="39" name="Rectangle 38"/>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schemeClr val="tx1"/>
                    </a:solidFill>
                    <a:latin typeface="Courier New" pitchFamily="49" charset="0"/>
                    <a:cs typeface="Courier New" pitchFamily="49" charset="0"/>
                  </a:rPr>
                  <a:t>23</a:t>
                </a:r>
              </a:p>
            </p:txBody>
          </p:sp>
          <p:sp>
            <p:nvSpPr>
              <p:cNvPr id="40" name="Rectangle 39"/>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schemeClr val="tx1"/>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schemeClr val="tx1"/>
                    </a:solidFill>
                    <a:latin typeface="Courier New" pitchFamily="49" charset="0"/>
                    <a:cs typeface="Courier New" pitchFamily="49" charset="0"/>
                  </a:rPr>
                  <a:t>55</a:t>
                </a:r>
              </a:p>
            </p:txBody>
          </p:sp>
        </p:grpSp>
        <p:grpSp>
          <p:nvGrpSpPr>
            <p:cNvPr id="385028"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schemeClr val="tx1"/>
                    </a:solidFill>
                    <a:latin typeface="Courier New" pitchFamily="49" charset="0"/>
                    <a:cs typeface="Courier New" pitchFamily="49" charset="0"/>
                  </a:rPr>
                  <a:t>12</a:t>
                </a:r>
              </a:p>
            </p:txBody>
          </p:sp>
          <p:sp>
            <p:nvSpPr>
              <p:cNvPr id="27" name="Rectangle 26"/>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schemeClr val="tx1"/>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schemeClr val="tx1"/>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schemeClr val="tx1"/>
                    </a:solidFill>
                    <a:latin typeface="Courier New" pitchFamily="49" charset="0"/>
                    <a:cs typeface="Courier New" pitchFamily="49" charset="0"/>
                  </a:rPr>
                  <a:t>33</a:t>
                </a:r>
              </a:p>
            </p:txBody>
          </p:sp>
        </p:grpSp>
      </p:gr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58</a:t>
            </a:fld>
            <a:endParaRPr lang="en-US"/>
          </a:p>
        </p:txBody>
      </p:sp>
      <p:sp>
        <p:nvSpPr>
          <p:cNvPr id="4" name="Title 3"/>
          <p:cNvSpPr>
            <a:spLocks noGrp="1"/>
          </p:cNvSpPr>
          <p:nvPr>
            <p:ph type="title"/>
          </p:nvPr>
        </p:nvSpPr>
        <p:spPr/>
        <p:txBody>
          <a:bodyPr/>
          <a:lstStyle/>
          <a:p>
            <a:r>
              <a:rPr lang="en-US" dirty="0"/>
              <a:t>Quicksort  Example</a:t>
            </a:r>
          </a:p>
        </p:txBody>
      </p:sp>
    </p:spTree>
    <p:extLst>
      <p:ext uri="{BB962C8B-B14F-4D97-AF65-F5344CB8AC3E}">
        <p14:creationId xmlns:p14="http://schemas.microsoft.com/office/powerpoint/2010/main" val="27824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6050" name="Group 2"/>
          <p:cNvGrpSpPr>
            <a:grpSpLocks/>
          </p:cNvGrpSpPr>
          <p:nvPr/>
        </p:nvGrpSpPr>
        <p:grpSpPr bwMode="auto">
          <a:xfrm>
            <a:off x="3448050" y="2760663"/>
            <a:ext cx="4076700" cy="457200"/>
            <a:chOff x="940761" y="3218432"/>
            <a:chExt cx="4076700" cy="457200"/>
          </a:xfrm>
        </p:grpSpPr>
        <p:grpSp>
          <p:nvGrpSpPr>
            <p:cNvPr id="386052"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44</a:t>
                </a:r>
              </a:p>
            </p:txBody>
          </p:sp>
          <p:sp>
            <p:nvSpPr>
              <p:cNvPr id="38" name="Rectangle 37"/>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sp>
            <p:nvSpPr>
              <p:cNvPr id="39" name="Rectangle 38"/>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40" name="Rectangle 39"/>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grpSp>
        <p:grpSp>
          <p:nvGrpSpPr>
            <p:cNvPr id="386053"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27" name="Rectangle 26"/>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grpSp>
      </p:grpSp>
      <p:sp>
        <p:nvSpPr>
          <p:cNvPr id="4" name="Line Callout 1 3"/>
          <p:cNvSpPr/>
          <p:nvPr/>
        </p:nvSpPr>
        <p:spPr>
          <a:xfrm>
            <a:off x="2362200" y="4191000"/>
            <a:ext cx="2000250" cy="1066800"/>
          </a:xfrm>
          <a:prstGeom prst="borderCallout1">
            <a:avLst>
              <a:gd name="adj1" fmla="val -9419"/>
              <a:gd name="adj2" fmla="val 44484"/>
              <a:gd name="adj3" fmla="val -84683"/>
              <a:gd name="adj4" fmla="val 5907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Arbitrarily select the first element as the pivot</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59</a:t>
            </a:fld>
            <a:endParaRPr lang="en-US"/>
          </a:p>
        </p:txBody>
      </p:sp>
      <p:sp>
        <p:nvSpPr>
          <p:cNvPr id="5" name="Title 4"/>
          <p:cNvSpPr>
            <a:spLocks noGrp="1"/>
          </p:cNvSpPr>
          <p:nvPr>
            <p:ph type="title"/>
          </p:nvPr>
        </p:nvSpPr>
        <p:spPr/>
        <p:txBody>
          <a:bodyPr/>
          <a:lstStyle/>
          <a:p>
            <a:r>
              <a:rPr lang="en-US" dirty="0"/>
              <a:t>Quicksort  Example</a:t>
            </a:r>
          </a:p>
        </p:txBody>
      </p:sp>
    </p:spTree>
    <p:extLst>
      <p:ext uri="{BB962C8B-B14F-4D97-AF65-F5344CB8AC3E}">
        <p14:creationId xmlns:p14="http://schemas.microsoft.com/office/powerpoint/2010/main" val="404515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154"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nvGrpSpPr>
            <p:cNvPr id="305156"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05157" name="Group 23551"/>
            <p:cNvGrpSpPr>
              <a:grpSpLocks/>
            </p:cNvGrpSpPr>
            <p:nvPr/>
          </p:nvGrpSpPr>
          <p:grpSpPr bwMode="auto">
            <a:xfrm>
              <a:off x="1174230" y="3868313"/>
              <a:ext cx="7093362" cy="609600"/>
              <a:chOff x="1174231" y="3886200"/>
              <a:chExt cx="7093362" cy="609600"/>
            </a:xfrm>
          </p:grpSpPr>
          <p:grpSp>
            <p:nvGrpSpPr>
              <p:cNvPr id="305180"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05158" name="Group 23552"/>
            <p:cNvGrpSpPr>
              <a:grpSpLocks/>
            </p:cNvGrpSpPr>
            <p:nvPr/>
          </p:nvGrpSpPr>
          <p:grpSpPr bwMode="auto">
            <a:xfrm>
              <a:off x="685799" y="4917584"/>
              <a:ext cx="5784225" cy="609600"/>
              <a:chOff x="685799" y="4695423"/>
              <a:chExt cx="5784225" cy="609600"/>
            </a:xfrm>
          </p:grpSpPr>
          <p:grpSp>
            <p:nvGrpSpPr>
              <p:cNvPr id="305171"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grpSp>
          <p:grpSp>
            <p:nvGrpSpPr>
              <p:cNvPr id="305172"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05173"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4" name="Oval 33"/>
                <p:cNvSpPr/>
                <p:nvPr/>
              </p:nvSpPr>
              <p:spPr>
                <a:xfrm>
                  <a:off x="2333774"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6</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
        <p:nvSpPr>
          <p:cNvPr id="38" name="Line Callout 1 37"/>
          <p:cNvSpPr/>
          <p:nvPr/>
        </p:nvSpPr>
        <p:spPr>
          <a:xfrm>
            <a:off x="1501775" y="1501763"/>
            <a:ext cx="2000250" cy="1066800"/>
          </a:xfrm>
          <a:prstGeom prst="borderCallout1">
            <a:avLst>
              <a:gd name="adj1" fmla="val 50250"/>
              <a:gd name="adj2" fmla="val 99543"/>
              <a:gd name="adj3" fmla="val 68277"/>
              <a:gd name="adj4" fmla="val 1873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latin typeface="Arial"/>
              </a:rPr>
              <a:t>Max Heap?</a:t>
            </a:r>
          </a:p>
          <a:p>
            <a:pPr algn="ctr" fontAlgn="base">
              <a:spcBef>
                <a:spcPct val="0"/>
              </a:spcBef>
              <a:spcAft>
                <a:spcPct val="0"/>
              </a:spcAft>
              <a:defRPr/>
            </a:pPr>
            <a:endParaRPr lang="en-US" dirty="0">
              <a:solidFill>
                <a:prstClr val="white"/>
              </a:solidFill>
              <a:latin typeface="Arial"/>
            </a:endParaRPr>
          </a:p>
        </p:txBody>
      </p:sp>
      <p:sp>
        <p:nvSpPr>
          <p:cNvPr id="6" name="Rectangle 5"/>
          <p:cNvSpPr/>
          <p:nvPr/>
        </p:nvSpPr>
        <p:spPr>
          <a:xfrm>
            <a:off x="2189315" y="2057400"/>
            <a:ext cx="625171" cy="369332"/>
          </a:xfrm>
          <a:prstGeom prst="rect">
            <a:avLst/>
          </a:prstGeom>
        </p:spPr>
        <p:txBody>
          <a:bodyPr wrap="none">
            <a:spAutoFit/>
          </a:bodyPr>
          <a:lstStyle/>
          <a:p>
            <a:pPr fontAlgn="base">
              <a:spcBef>
                <a:spcPct val="0"/>
              </a:spcBef>
              <a:spcAft>
                <a:spcPct val="0"/>
              </a:spcAft>
            </a:pPr>
            <a:r>
              <a:rPr lang="en-US" dirty="0">
                <a:solidFill>
                  <a:prstClr val="white"/>
                </a:solidFill>
                <a:latin typeface="Arial" charset="0"/>
                <a:cs typeface="Arial" charset="0"/>
              </a:rPr>
              <a:t>Yes!</a:t>
            </a:r>
          </a:p>
        </p:txBody>
      </p:sp>
    </p:spTree>
    <p:extLst>
      <p:ext uri="{BB962C8B-B14F-4D97-AF65-F5344CB8AC3E}">
        <p14:creationId xmlns:p14="http://schemas.microsoft.com/office/powerpoint/2010/main" val="224631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7074" name="Group 2"/>
          <p:cNvGrpSpPr>
            <a:grpSpLocks/>
          </p:cNvGrpSpPr>
          <p:nvPr/>
        </p:nvGrpSpPr>
        <p:grpSpPr bwMode="auto">
          <a:xfrm>
            <a:off x="3448050" y="2760663"/>
            <a:ext cx="4076700" cy="457200"/>
            <a:chOff x="940761" y="3218432"/>
            <a:chExt cx="4076700" cy="457200"/>
          </a:xfrm>
        </p:grpSpPr>
        <p:grpSp>
          <p:nvGrpSpPr>
            <p:cNvPr id="387076"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38" name="Rectangle 37"/>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sp>
            <p:nvSpPr>
              <p:cNvPr id="39" name="Rectangle 38"/>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40" name="Rectangle 39"/>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44</a:t>
                </a:r>
              </a:p>
            </p:txBody>
          </p:sp>
        </p:grpSp>
        <p:grpSp>
          <p:nvGrpSpPr>
            <p:cNvPr id="387077"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27" name="Rectangle 26"/>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grpSp>
      </p:grpSp>
      <p:sp>
        <p:nvSpPr>
          <p:cNvPr id="16" name="Line Callout 1 15"/>
          <p:cNvSpPr/>
          <p:nvPr/>
        </p:nvSpPr>
        <p:spPr>
          <a:xfrm>
            <a:off x="4348164" y="4208464"/>
            <a:ext cx="2586037" cy="896937"/>
          </a:xfrm>
          <a:prstGeom prst="borderCallout1">
            <a:avLst>
              <a:gd name="adj1" fmla="val -9419"/>
              <a:gd name="adj2" fmla="val 44484"/>
              <a:gd name="adj3" fmla="val -52147"/>
              <a:gd name="adj4" fmla="val 452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Swap the pivot with the element  in the middle</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60</a:t>
            </a:fld>
            <a:endParaRPr lang="en-US"/>
          </a:p>
        </p:txBody>
      </p:sp>
      <p:sp>
        <p:nvSpPr>
          <p:cNvPr id="4" name="Title 3"/>
          <p:cNvSpPr>
            <a:spLocks noGrp="1"/>
          </p:cNvSpPr>
          <p:nvPr>
            <p:ph type="title"/>
          </p:nvPr>
        </p:nvSpPr>
        <p:spPr/>
        <p:txBody>
          <a:bodyPr/>
          <a:lstStyle/>
          <a:p>
            <a:r>
              <a:rPr lang="en-US" dirty="0"/>
              <a:t>Quicksort  Example</a:t>
            </a:r>
          </a:p>
        </p:txBody>
      </p:sp>
    </p:spTree>
    <p:extLst>
      <p:ext uri="{BB962C8B-B14F-4D97-AF65-F5344CB8AC3E}">
        <p14:creationId xmlns:p14="http://schemas.microsoft.com/office/powerpoint/2010/main" val="723043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8098" name="Group 2"/>
          <p:cNvGrpSpPr>
            <a:grpSpLocks/>
          </p:cNvGrpSpPr>
          <p:nvPr/>
        </p:nvGrpSpPr>
        <p:grpSpPr bwMode="auto">
          <a:xfrm>
            <a:off x="3448050" y="2760663"/>
            <a:ext cx="4076700" cy="457200"/>
            <a:chOff x="940761" y="3218432"/>
            <a:chExt cx="4076700" cy="457200"/>
          </a:xfrm>
        </p:grpSpPr>
        <p:grpSp>
          <p:nvGrpSpPr>
            <p:cNvPr id="388100"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38" name="Rectangle 37"/>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sp>
            <p:nvSpPr>
              <p:cNvPr id="39" name="Rectangle 38"/>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40" name="Rectangle 39"/>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44</a:t>
                </a:r>
              </a:p>
            </p:txBody>
          </p:sp>
        </p:grpSp>
        <p:grpSp>
          <p:nvGrpSpPr>
            <p:cNvPr id="388101"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27" name="Rectangle 26"/>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grpSp>
      </p:grpSp>
      <p:sp>
        <p:nvSpPr>
          <p:cNvPr id="16" name="Line Callout 1 15"/>
          <p:cNvSpPr/>
          <p:nvPr/>
        </p:nvSpPr>
        <p:spPr>
          <a:xfrm>
            <a:off x="3581400" y="4208464"/>
            <a:ext cx="4038600" cy="1582737"/>
          </a:xfrm>
          <a:prstGeom prst="borderCallout1">
            <a:avLst>
              <a:gd name="adj1" fmla="val -9419"/>
              <a:gd name="adj2" fmla="val 44484"/>
              <a:gd name="adj3" fmla="val -52147"/>
              <a:gd name="adj4" fmla="val 452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Partition the elements so that all values less than or equal to the pivot are to the left, and all values greater than the pivot are to the right</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61</a:t>
            </a:fld>
            <a:endParaRPr lang="en-US"/>
          </a:p>
        </p:txBody>
      </p:sp>
      <p:sp>
        <p:nvSpPr>
          <p:cNvPr id="4" name="Title 3"/>
          <p:cNvSpPr>
            <a:spLocks noGrp="1"/>
          </p:cNvSpPr>
          <p:nvPr>
            <p:ph type="title"/>
          </p:nvPr>
        </p:nvSpPr>
        <p:spPr/>
        <p:txBody>
          <a:bodyPr/>
          <a:lstStyle/>
          <a:p>
            <a:r>
              <a:rPr lang="en-US" dirty="0"/>
              <a:t>Quicksort  Example</a:t>
            </a:r>
          </a:p>
        </p:txBody>
      </p:sp>
    </p:spTree>
    <p:extLst>
      <p:ext uri="{BB962C8B-B14F-4D97-AF65-F5344CB8AC3E}">
        <p14:creationId xmlns:p14="http://schemas.microsoft.com/office/powerpoint/2010/main" val="3577267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22" name="Group 2"/>
          <p:cNvGrpSpPr>
            <a:grpSpLocks/>
          </p:cNvGrpSpPr>
          <p:nvPr/>
        </p:nvGrpSpPr>
        <p:grpSpPr bwMode="auto">
          <a:xfrm>
            <a:off x="3448050" y="2760663"/>
            <a:ext cx="4076700" cy="457200"/>
            <a:chOff x="940761" y="3218432"/>
            <a:chExt cx="4076700" cy="457200"/>
          </a:xfrm>
        </p:grpSpPr>
        <p:grpSp>
          <p:nvGrpSpPr>
            <p:cNvPr id="389124"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sp>
            <p:nvSpPr>
              <p:cNvPr id="39" name="Rectangle 38"/>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40" name="Rectangle 39"/>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44</a:t>
                </a:r>
              </a:p>
            </p:txBody>
          </p:sp>
        </p:grpSp>
        <p:grpSp>
          <p:nvGrpSpPr>
            <p:cNvPr id="389125"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grpSp>
      </p:grpSp>
      <p:sp>
        <p:nvSpPr>
          <p:cNvPr id="4" name="Line Callout 1 3"/>
          <p:cNvSpPr/>
          <p:nvPr/>
        </p:nvSpPr>
        <p:spPr>
          <a:xfrm>
            <a:off x="3581400" y="4208464"/>
            <a:ext cx="4038600" cy="1582737"/>
          </a:xfrm>
          <a:prstGeom prst="borderCallout1">
            <a:avLst>
              <a:gd name="adj1" fmla="val -9419"/>
              <a:gd name="adj2" fmla="val 44484"/>
              <a:gd name="adj3" fmla="val -52147"/>
              <a:gd name="adj4" fmla="val 452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Partition the elements so that all values less than or equal to the pivot are to the left, and all values greater than the pivot are to the right</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62</a:t>
            </a:fld>
            <a:endParaRPr lang="en-US"/>
          </a:p>
        </p:txBody>
      </p:sp>
      <p:sp>
        <p:nvSpPr>
          <p:cNvPr id="5" name="Title 4"/>
          <p:cNvSpPr>
            <a:spLocks noGrp="1"/>
          </p:cNvSpPr>
          <p:nvPr>
            <p:ph type="title"/>
          </p:nvPr>
        </p:nvSpPr>
        <p:spPr/>
        <p:txBody>
          <a:bodyPr/>
          <a:lstStyle/>
          <a:p>
            <a:r>
              <a:rPr lang="en-US" dirty="0"/>
              <a:t>Trace of Quicksort</a:t>
            </a:r>
          </a:p>
        </p:txBody>
      </p:sp>
      <p:sp>
        <p:nvSpPr>
          <p:cNvPr id="18" name="Line Callout 1 3">
            <a:extLst>
              <a:ext uri="{FF2B5EF4-FFF2-40B4-BE49-F238E27FC236}">
                <a16:creationId xmlns:a16="http://schemas.microsoft.com/office/drawing/2014/main" id="{BFF9D9A2-A84C-496B-B050-29B83C33C2DE}"/>
              </a:ext>
            </a:extLst>
          </p:cNvPr>
          <p:cNvSpPr/>
          <p:nvPr/>
        </p:nvSpPr>
        <p:spPr>
          <a:xfrm>
            <a:off x="4803776" y="1665288"/>
            <a:ext cx="2263775" cy="544512"/>
          </a:xfrm>
          <a:prstGeom prst="borderCallout1">
            <a:avLst>
              <a:gd name="adj1" fmla="val 113610"/>
              <a:gd name="adj2" fmla="val 45622"/>
              <a:gd name="adj3" fmla="val 186813"/>
              <a:gd name="adj4" fmla="val 321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44 is now in its correct position</a:t>
            </a:r>
          </a:p>
        </p:txBody>
      </p:sp>
      <p:grpSp>
        <p:nvGrpSpPr>
          <p:cNvPr id="19" name="Group 18">
            <a:extLst>
              <a:ext uri="{FF2B5EF4-FFF2-40B4-BE49-F238E27FC236}">
                <a16:creationId xmlns:a16="http://schemas.microsoft.com/office/drawing/2014/main" id="{BFCD1269-407E-4A7E-9C06-69D0AE073DB3}"/>
              </a:ext>
            </a:extLst>
          </p:cNvPr>
          <p:cNvGrpSpPr/>
          <p:nvPr/>
        </p:nvGrpSpPr>
        <p:grpSpPr>
          <a:xfrm>
            <a:off x="3676651" y="3352801"/>
            <a:ext cx="3619499" cy="1820863"/>
            <a:chOff x="2762250" y="3352800"/>
            <a:chExt cx="3619499" cy="1820863"/>
          </a:xfrm>
        </p:grpSpPr>
        <p:sp>
          <p:nvSpPr>
            <p:cNvPr id="20" name="Line Callout 1 3">
              <a:extLst>
                <a:ext uri="{FF2B5EF4-FFF2-40B4-BE49-F238E27FC236}">
                  <a16:creationId xmlns:a16="http://schemas.microsoft.com/office/drawing/2014/main" id="{BDF184AA-EB82-42FC-B95F-6B3C3B367544}"/>
                </a:ext>
              </a:extLst>
            </p:cNvPr>
            <p:cNvSpPr/>
            <p:nvPr/>
          </p:nvSpPr>
          <p:spPr>
            <a:xfrm>
              <a:off x="2762250" y="4259263"/>
              <a:ext cx="3619499" cy="914400"/>
            </a:xfrm>
            <a:prstGeom prst="borderCallout1">
              <a:avLst>
                <a:gd name="adj1" fmla="val -13360"/>
                <a:gd name="adj2" fmla="val 45623"/>
                <a:gd name="adj3" fmla="val -103068"/>
                <a:gd name="adj4" fmla="val 168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Now apply quicksort recursively to the two subarrays</a:t>
              </a:r>
            </a:p>
          </p:txBody>
        </p:sp>
        <p:cxnSp>
          <p:nvCxnSpPr>
            <p:cNvPr id="21" name="Straight Connector 20">
              <a:extLst>
                <a:ext uri="{FF2B5EF4-FFF2-40B4-BE49-F238E27FC236}">
                  <a16:creationId xmlns:a16="http://schemas.microsoft.com/office/drawing/2014/main" id="{AE38C79A-4841-4B97-81A2-7B990A4AFC61}"/>
                </a:ext>
              </a:extLst>
            </p:cNvPr>
            <p:cNvCxnSpPr/>
            <p:nvPr/>
          </p:nvCxnSpPr>
          <p:spPr>
            <a:xfrm flipV="1">
              <a:off x="4724400" y="3352800"/>
              <a:ext cx="742950" cy="762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58785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2194" name="Group 2"/>
          <p:cNvGrpSpPr>
            <a:grpSpLocks/>
          </p:cNvGrpSpPr>
          <p:nvPr/>
        </p:nvGrpSpPr>
        <p:grpSpPr bwMode="auto">
          <a:xfrm>
            <a:off x="3448050" y="2760663"/>
            <a:ext cx="4076700" cy="457200"/>
            <a:chOff x="940761" y="3218432"/>
            <a:chExt cx="4076700" cy="457200"/>
          </a:xfrm>
        </p:grpSpPr>
        <p:grpSp>
          <p:nvGrpSpPr>
            <p:cNvPr id="392196"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sp>
            <p:nvSpPr>
              <p:cNvPr id="39" name="Rectangle 38"/>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40" name="Rectangle 39"/>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392197"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grpSp>
      </p:grpSp>
      <p:sp>
        <p:nvSpPr>
          <p:cNvPr id="2" name="Rectangle 1"/>
          <p:cNvSpPr/>
          <p:nvPr/>
        </p:nvSpPr>
        <p:spPr>
          <a:xfrm>
            <a:off x="2057401" y="1524000"/>
            <a:ext cx="2062163"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Pivot value = 12</a:t>
            </a:r>
          </a:p>
        </p:txBody>
      </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63</a:t>
            </a:fld>
            <a:endParaRPr lang="en-US"/>
          </a:p>
        </p:txBody>
      </p:sp>
      <p:sp>
        <p:nvSpPr>
          <p:cNvPr id="5" name="Title 4"/>
          <p:cNvSpPr>
            <a:spLocks noGrp="1"/>
          </p:cNvSpPr>
          <p:nvPr>
            <p:ph type="title"/>
          </p:nvPr>
        </p:nvSpPr>
        <p:spPr/>
        <p:txBody>
          <a:bodyPr/>
          <a:lstStyle/>
          <a:p>
            <a:r>
              <a:rPr lang="en-US" dirty="0"/>
              <a:t>Quicksort  Example</a:t>
            </a:r>
          </a:p>
        </p:txBody>
      </p:sp>
      <p:sp>
        <p:nvSpPr>
          <p:cNvPr id="7" name="Left Bracket 6">
            <a:extLst>
              <a:ext uri="{FF2B5EF4-FFF2-40B4-BE49-F238E27FC236}">
                <a16:creationId xmlns:a16="http://schemas.microsoft.com/office/drawing/2014/main" id="{D9C5FB99-E6D8-4FE7-9A2C-6E73328ABD93}"/>
              </a:ext>
            </a:extLst>
          </p:cNvPr>
          <p:cNvSpPr/>
          <p:nvPr/>
        </p:nvSpPr>
        <p:spPr>
          <a:xfrm rot="16200000">
            <a:off x="4316612" y="2483049"/>
            <a:ext cx="77390" cy="1814513"/>
          </a:xfrm>
          <a:prstGeom prst="leftBracket">
            <a:avLst>
              <a:gd name="adj" fmla="val 8956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Tree>
    <p:extLst>
      <p:ext uri="{BB962C8B-B14F-4D97-AF65-F5344CB8AC3E}">
        <p14:creationId xmlns:p14="http://schemas.microsoft.com/office/powerpoint/2010/main" val="1181881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3218" name="Group 2"/>
          <p:cNvGrpSpPr>
            <a:grpSpLocks/>
          </p:cNvGrpSpPr>
          <p:nvPr/>
        </p:nvGrpSpPr>
        <p:grpSpPr bwMode="auto">
          <a:xfrm>
            <a:off x="3448050" y="2760663"/>
            <a:ext cx="4076700" cy="457200"/>
            <a:chOff x="940761" y="3218432"/>
            <a:chExt cx="4076700" cy="457200"/>
          </a:xfrm>
        </p:grpSpPr>
        <p:grpSp>
          <p:nvGrpSpPr>
            <p:cNvPr id="393220"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sp>
            <p:nvSpPr>
              <p:cNvPr id="39" name="Rectangle 38"/>
              <p:cNvSpPr/>
              <p:nvPr/>
            </p:nvSpPr>
            <p:spPr>
              <a:xfrm>
                <a:off x="24241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40" name="Rectangle 39"/>
              <p:cNvSpPr/>
              <p:nvPr/>
            </p:nvSpPr>
            <p:spPr>
              <a:xfrm>
                <a:off x="28813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393221"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grpSp>
      </p:grpSp>
      <p:sp>
        <p:nvSpPr>
          <p:cNvPr id="2" name="Rectangle 1"/>
          <p:cNvSpPr/>
          <p:nvPr/>
        </p:nvSpPr>
        <p:spPr>
          <a:xfrm>
            <a:off x="2057401" y="1524000"/>
            <a:ext cx="2062163"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Pivot value = 12</a:t>
            </a:r>
          </a:p>
        </p:txBody>
      </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64</a:t>
            </a:fld>
            <a:endParaRPr lang="en-US"/>
          </a:p>
        </p:txBody>
      </p:sp>
      <p:sp>
        <p:nvSpPr>
          <p:cNvPr id="5" name="Title 4"/>
          <p:cNvSpPr>
            <a:spLocks noGrp="1"/>
          </p:cNvSpPr>
          <p:nvPr>
            <p:ph type="title"/>
          </p:nvPr>
        </p:nvSpPr>
        <p:spPr/>
        <p:txBody>
          <a:bodyPr/>
          <a:lstStyle/>
          <a:p>
            <a:r>
              <a:rPr lang="en-US" dirty="0"/>
              <a:t>Quicksort  Example</a:t>
            </a:r>
          </a:p>
        </p:txBody>
      </p:sp>
    </p:spTree>
    <p:extLst>
      <p:ext uri="{BB962C8B-B14F-4D97-AF65-F5344CB8AC3E}">
        <p14:creationId xmlns:p14="http://schemas.microsoft.com/office/powerpoint/2010/main" val="3589614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4242" name="Group 2"/>
          <p:cNvGrpSpPr>
            <a:grpSpLocks/>
          </p:cNvGrpSpPr>
          <p:nvPr/>
        </p:nvGrpSpPr>
        <p:grpSpPr bwMode="auto">
          <a:xfrm>
            <a:off x="3448050" y="2760663"/>
            <a:ext cx="4076700" cy="457200"/>
            <a:chOff x="940761" y="3218432"/>
            <a:chExt cx="4076700" cy="457200"/>
          </a:xfrm>
        </p:grpSpPr>
        <p:grpSp>
          <p:nvGrpSpPr>
            <p:cNvPr id="394244"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33</a:t>
                </a:r>
              </a:p>
            </p:txBody>
          </p:sp>
          <p:sp>
            <p:nvSpPr>
              <p:cNvPr id="39" name="Rectangle 38"/>
              <p:cNvSpPr/>
              <p:nvPr/>
            </p:nvSpPr>
            <p:spPr>
              <a:xfrm>
                <a:off x="24241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40" name="Rectangle 39"/>
              <p:cNvSpPr/>
              <p:nvPr/>
            </p:nvSpPr>
            <p:spPr>
              <a:xfrm>
                <a:off x="28813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394245"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grpSp>
      </p:grpSp>
      <p:sp>
        <p:nvSpPr>
          <p:cNvPr id="2" name="Rectangle 1"/>
          <p:cNvSpPr/>
          <p:nvPr/>
        </p:nvSpPr>
        <p:spPr>
          <a:xfrm>
            <a:off x="2057401" y="1524000"/>
            <a:ext cx="2062163"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Pivot value = 33</a:t>
            </a:r>
          </a:p>
        </p:txBody>
      </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65</a:t>
            </a:fld>
            <a:endParaRPr lang="en-US"/>
          </a:p>
        </p:txBody>
      </p:sp>
      <p:sp>
        <p:nvSpPr>
          <p:cNvPr id="5" name="Title 4"/>
          <p:cNvSpPr>
            <a:spLocks noGrp="1"/>
          </p:cNvSpPr>
          <p:nvPr>
            <p:ph type="title"/>
          </p:nvPr>
        </p:nvSpPr>
        <p:spPr/>
        <p:txBody>
          <a:bodyPr/>
          <a:lstStyle/>
          <a:p>
            <a:r>
              <a:rPr lang="en-US" dirty="0"/>
              <a:t>Quicksort  Example</a:t>
            </a:r>
          </a:p>
        </p:txBody>
      </p:sp>
      <p:sp>
        <p:nvSpPr>
          <p:cNvPr id="18" name="Left Bracket 17">
            <a:extLst>
              <a:ext uri="{FF2B5EF4-FFF2-40B4-BE49-F238E27FC236}">
                <a16:creationId xmlns:a16="http://schemas.microsoft.com/office/drawing/2014/main" id="{5825D9A4-1646-4645-A9D9-21576AF1DAD7}"/>
              </a:ext>
            </a:extLst>
          </p:cNvPr>
          <p:cNvSpPr/>
          <p:nvPr/>
        </p:nvSpPr>
        <p:spPr>
          <a:xfrm rot="16200000">
            <a:off x="4538070" y="2704506"/>
            <a:ext cx="77390" cy="1371599"/>
          </a:xfrm>
          <a:prstGeom prst="leftBracket">
            <a:avLst>
              <a:gd name="adj" fmla="val 8956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Tree>
    <p:extLst>
      <p:ext uri="{BB962C8B-B14F-4D97-AF65-F5344CB8AC3E}">
        <p14:creationId xmlns:p14="http://schemas.microsoft.com/office/powerpoint/2010/main" val="929169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5266" name="Group 2"/>
          <p:cNvGrpSpPr>
            <a:grpSpLocks/>
          </p:cNvGrpSpPr>
          <p:nvPr/>
        </p:nvGrpSpPr>
        <p:grpSpPr bwMode="auto">
          <a:xfrm>
            <a:off x="3448050" y="2760663"/>
            <a:ext cx="4076700" cy="457200"/>
            <a:chOff x="940761" y="3218432"/>
            <a:chExt cx="4076700" cy="457200"/>
          </a:xfrm>
        </p:grpSpPr>
        <p:grpSp>
          <p:nvGrpSpPr>
            <p:cNvPr id="395268"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39" name="Rectangle 38"/>
              <p:cNvSpPr/>
              <p:nvPr/>
            </p:nvSpPr>
            <p:spPr>
              <a:xfrm>
                <a:off x="2424113"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33</a:t>
                </a:r>
              </a:p>
            </p:txBody>
          </p:sp>
          <p:sp>
            <p:nvSpPr>
              <p:cNvPr id="40" name="Rectangle 39"/>
              <p:cNvSpPr/>
              <p:nvPr/>
            </p:nvSpPr>
            <p:spPr>
              <a:xfrm>
                <a:off x="28813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395269"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grpSp>
      </p:grpSp>
      <p:sp>
        <p:nvSpPr>
          <p:cNvPr id="2" name="Rectangle 1"/>
          <p:cNvSpPr/>
          <p:nvPr/>
        </p:nvSpPr>
        <p:spPr>
          <a:xfrm>
            <a:off x="2057401" y="1524000"/>
            <a:ext cx="2062163"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Pivot value = 33</a:t>
            </a:r>
          </a:p>
        </p:txBody>
      </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66</a:t>
            </a:fld>
            <a:endParaRPr lang="en-US"/>
          </a:p>
        </p:txBody>
      </p:sp>
      <p:sp>
        <p:nvSpPr>
          <p:cNvPr id="5" name="Title 4"/>
          <p:cNvSpPr>
            <a:spLocks noGrp="1"/>
          </p:cNvSpPr>
          <p:nvPr>
            <p:ph type="title"/>
          </p:nvPr>
        </p:nvSpPr>
        <p:spPr/>
        <p:txBody>
          <a:bodyPr/>
          <a:lstStyle/>
          <a:p>
            <a:r>
              <a:rPr lang="en-US" dirty="0"/>
              <a:t>Quicksort  Example</a:t>
            </a:r>
          </a:p>
        </p:txBody>
      </p:sp>
      <p:sp>
        <p:nvSpPr>
          <p:cNvPr id="18" name="Left Bracket 17">
            <a:extLst>
              <a:ext uri="{FF2B5EF4-FFF2-40B4-BE49-F238E27FC236}">
                <a16:creationId xmlns:a16="http://schemas.microsoft.com/office/drawing/2014/main" id="{5BF08A9E-7DEC-4A63-A88E-A173EF8A1758}"/>
              </a:ext>
            </a:extLst>
          </p:cNvPr>
          <p:cNvSpPr/>
          <p:nvPr/>
        </p:nvSpPr>
        <p:spPr>
          <a:xfrm rot="16200000">
            <a:off x="4538070" y="2704506"/>
            <a:ext cx="77390" cy="1371599"/>
          </a:xfrm>
          <a:prstGeom prst="leftBracket">
            <a:avLst>
              <a:gd name="adj" fmla="val 8956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Tree>
    <p:extLst>
      <p:ext uri="{BB962C8B-B14F-4D97-AF65-F5344CB8AC3E}">
        <p14:creationId xmlns:p14="http://schemas.microsoft.com/office/powerpoint/2010/main" val="1519836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7314" name="Group 2"/>
          <p:cNvGrpSpPr>
            <a:grpSpLocks/>
          </p:cNvGrpSpPr>
          <p:nvPr/>
        </p:nvGrpSpPr>
        <p:grpSpPr bwMode="auto">
          <a:xfrm>
            <a:off x="3448050" y="2760663"/>
            <a:ext cx="4076700" cy="457200"/>
            <a:chOff x="940761" y="3218432"/>
            <a:chExt cx="4076700" cy="457200"/>
          </a:xfrm>
        </p:grpSpPr>
        <p:grpSp>
          <p:nvGrpSpPr>
            <p:cNvPr id="397318"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39" name="Rectangle 38"/>
              <p:cNvSpPr/>
              <p:nvPr/>
            </p:nvSpPr>
            <p:spPr>
              <a:xfrm>
                <a:off x="24241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sp>
            <p:nvSpPr>
              <p:cNvPr id="40" name="Rectangle 39"/>
              <p:cNvSpPr/>
              <p:nvPr/>
            </p:nvSpPr>
            <p:spPr>
              <a:xfrm>
                <a:off x="28813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397319"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grpSp>
      </p:grpSp>
      <p:sp>
        <p:nvSpPr>
          <p:cNvPr id="2" name="Rectangle 1"/>
          <p:cNvSpPr/>
          <p:nvPr/>
        </p:nvSpPr>
        <p:spPr>
          <a:xfrm>
            <a:off x="2057401" y="1524000"/>
            <a:ext cx="2062163"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Pivot value = 33</a:t>
            </a:r>
          </a:p>
        </p:txBody>
      </p:sp>
      <p:sp>
        <p:nvSpPr>
          <p:cNvPr id="16" name="Line Callout 1 15"/>
          <p:cNvSpPr/>
          <p:nvPr/>
        </p:nvSpPr>
        <p:spPr>
          <a:xfrm>
            <a:off x="3200400" y="4343400"/>
            <a:ext cx="3638550" cy="990600"/>
          </a:xfrm>
          <a:prstGeom prst="borderCallout1">
            <a:avLst>
              <a:gd name="adj1" fmla="val -13360"/>
              <a:gd name="adj2" fmla="val 45623"/>
              <a:gd name="adj3" fmla="val -95344"/>
              <a:gd name="adj4" fmla="val 196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Left and right subarrays have single values; they are sorted</a:t>
            </a:r>
          </a:p>
        </p:txBody>
      </p:sp>
      <p:cxnSp>
        <p:nvCxnSpPr>
          <p:cNvPr id="17" name="Straight Connector 16"/>
          <p:cNvCxnSpPr/>
          <p:nvPr/>
        </p:nvCxnSpPr>
        <p:spPr>
          <a:xfrm flipV="1">
            <a:off x="4872039" y="3436938"/>
            <a:ext cx="161925" cy="762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67</a:t>
            </a:fld>
            <a:endParaRPr lang="en-US"/>
          </a:p>
        </p:txBody>
      </p:sp>
      <p:sp>
        <p:nvSpPr>
          <p:cNvPr id="5" name="Title 4"/>
          <p:cNvSpPr>
            <a:spLocks noGrp="1"/>
          </p:cNvSpPr>
          <p:nvPr>
            <p:ph type="title"/>
          </p:nvPr>
        </p:nvSpPr>
        <p:spPr/>
        <p:txBody>
          <a:bodyPr/>
          <a:lstStyle/>
          <a:p>
            <a:r>
              <a:rPr lang="en-US" dirty="0"/>
              <a:t>Quicksort  Example</a:t>
            </a:r>
          </a:p>
        </p:txBody>
      </p:sp>
    </p:spTree>
    <p:extLst>
      <p:ext uri="{BB962C8B-B14F-4D97-AF65-F5344CB8AC3E}">
        <p14:creationId xmlns:p14="http://schemas.microsoft.com/office/powerpoint/2010/main" val="23114929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338" name="Group 2"/>
          <p:cNvGrpSpPr>
            <a:grpSpLocks/>
          </p:cNvGrpSpPr>
          <p:nvPr/>
        </p:nvGrpSpPr>
        <p:grpSpPr bwMode="auto">
          <a:xfrm>
            <a:off x="3448050" y="2760663"/>
            <a:ext cx="4076700" cy="457200"/>
            <a:chOff x="940761" y="3218432"/>
            <a:chExt cx="4076700" cy="457200"/>
          </a:xfrm>
        </p:grpSpPr>
        <p:grpSp>
          <p:nvGrpSpPr>
            <p:cNvPr id="398342"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39" name="Rectangle 38"/>
              <p:cNvSpPr/>
              <p:nvPr/>
            </p:nvSpPr>
            <p:spPr>
              <a:xfrm>
                <a:off x="24241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sp>
            <p:nvSpPr>
              <p:cNvPr id="40" name="Rectangle 39"/>
              <p:cNvSpPr/>
              <p:nvPr/>
            </p:nvSpPr>
            <p:spPr>
              <a:xfrm>
                <a:off x="28813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398343"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grpSp>
      </p:grpSp>
      <p:sp>
        <p:nvSpPr>
          <p:cNvPr id="2" name="Rectangle 1"/>
          <p:cNvSpPr/>
          <p:nvPr/>
        </p:nvSpPr>
        <p:spPr>
          <a:xfrm>
            <a:off x="2057401" y="1524000"/>
            <a:ext cx="2062163"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Pivot value = 33</a:t>
            </a:r>
          </a:p>
        </p:txBody>
      </p:sp>
      <p:sp>
        <p:nvSpPr>
          <p:cNvPr id="16" name="Line Callout 1 15"/>
          <p:cNvSpPr/>
          <p:nvPr/>
        </p:nvSpPr>
        <p:spPr>
          <a:xfrm>
            <a:off x="2971800" y="4343400"/>
            <a:ext cx="3638550" cy="1066800"/>
          </a:xfrm>
          <a:prstGeom prst="borderCallout1">
            <a:avLst>
              <a:gd name="adj1" fmla="val -13360"/>
              <a:gd name="adj2" fmla="val 45623"/>
              <a:gd name="adj3" fmla="val -86113"/>
              <a:gd name="adj4" fmla="val 239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Left and right subarrays have single values; they are sorted</a:t>
            </a:r>
          </a:p>
        </p:txBody>
      </p:sp>
      <p:cxnSp>
        <p:nvCxnSpPr>
          <p:cNvPr id="17" name="Straight Connector 16"/>
          <p:cNvCxnSpPr/>
          <p:nvPr/>
        </p:nvCxnSpPr>
        <p:spPr>
          <a:xfrm flipV="1">
            <a:off x="4872039" y="3436938"/>
            <a:ext cx="161925" cy="762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68</a:t>
            </a:fld>
            <a:endParaRPr lang="en-US"/>
          </a:p>
        </p:txBody>
      </p:sp>
      <p:sp>
        <p:nvSpPr>
          <p:cNvPr id="5" name="Title 4"/>
          <p:cNvSpPr>
            <a:spLocks noGrp="1"/>
          </p:cNvSpPr>
          <p:nvPr>
            <p:ph type="title"/>
          </p:nvPr>
        </p:nvSpPr>
        <p:spPr/>
        <p:txBody>
          <a:bodyPr/>
          <a:lstStyle/>
          <a:p>
            <a:r>
              <a:rPr lang="en-US" dirty="0"/>
              <a:t>Quicksort  Example</a:t>
            </a:r>
          </a:p>
        </p:txBody>
      </p:sp>
      <p:sp>
        <p:nvSpPr>
          <p:cNvPr id="20" name="Left Bracket 19">
            <a:extLst>
              <a:ext uri="{FF2B5EF4-FFF2-40B4-BE49-F238E27FC236}">
                <a16:creationId xmlns:a16="http://schemas.microsoft.com/office/drawing/2014/main" id="{234C1BEC-8EB4-4968-B810-21848A0BB6C9}"/>
              </a:ext>
            </a:extLst>
          </p:cNvPr>
          <p:cNvSpPr/>
          <p:nvPr/>
        </p:nvSpPr>
        <p:spPr>
          <a:xfrm rot="16200000">
            <a:off x="4316612" y="2483049"/>
            <a:ext cx="77390" cy="1814513"/>
          </a:xfrm>
          <a:prstGeom prst="leftBracket">
            <a:avLst>
              <a:gd name="adj" fmla="val 8956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Tree>
    <p:extLst>
      <p:ext uri="{BB962C8B-B14F-4D97-AF65-F5344CB8AC3E}">
        <p14:creationId xmlns:p14="http://schemas.microsoft.com/office/powerpoint/2010/main" val="2283997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62" name="Group 2"/>
          <p:cNvGrpSpPr>
            <a:grpSpLocks/>
          </p:cNvGrpSpPr>
          <p:nvPr/>
        </p:nvGrpSpPr>
        <p:grpSpPr bwMode="auto">
          <a:xfrm>
            <a:off x="3448050" y="2760663"/>
            <a:ext cx="4076700" cy="457200"/>
            <a:chOff x="940761" y="3218432"/>
            <a:chExt cx="4076700" cy="457200"/>
          </a:xfrm>
        </p:grpSpPr>
        <p:grpSp>
          <p:nvGrpSpPr>
            <p:cNvPr id="399364"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39" name="Rectangle 38"/>
              <p:cNvSpPr/>
              <p:nvPr/>
            </p:nvSpPr>
            <p:spPr>
              <a:xfrm>
                <a:off x="24241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sp>
            <p:nvSpPr>
              <p:cNvPr id="40" name="Rectangle 39"/>
              <p:cNvSpPr/>
              <p:nvPr/>
            </p:nvSpPr>
            <p:spPr>
              <a:xfrm>
                <a:off x="28813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399365"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grpSp>
      </p:grpSp>
      <p:sp>
        <p:nvSpPr>
          <p:cNvPr id="2" name="Rectangle 1"/>
          <p:cNvSpPr/>
          <p:nvPr/>
        </p:nvSpPr>
        <p:spPr>
          <a:xfrm>
            <a:off x="6838951" y="1524000"/>
            <a:ext cx="2062163"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Pivot value = 55</a:t>
            </a:r>
          </a:p>
        </p:txBody>
      </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69</a:t>
            </a:fld>
            <a:endParaRPr lang="en-US"/>
          </a:p>
        </p:txBody>
      </p:sp>
      <p:sp>
        <p:nvSpPr>
          <p:cNvPr id="5" name="Title 4"/>
          <p:cNvSpPr>
            <a:spLocks noGrp="1"/>
          </p:cNvSpPr>
          <p:nvPr>
            <p:ph type="title"/>
          </p:nvPr>
        </p:nvSpPr>
        <p:spPr/>
        <p:txBody>
          <a:bodyPr/>
          <a:lstStyle/>
          <a:p>
            <a:r>
              <a:rPr lang="en-US" dirty="0"/>
              <a:t>Quicksort  Example</a:t>
            </a:r>
          </a:p>
        </p:txBody>
      </p:sp>
      <p:sp>
        <p:nvSpPr>
          <p:cNvPr id="18" name="Left Bracket 17">
            <a:extLst>
              <a:ext uri="{FF2B5EF4-FFF2-40B4-BE49-F238E27FC236}">
                <a16:creationId xmlns:a16="http://schemas.microsoft.com/office/drawing/2014/main" id="{CC714927-2413-4741-9B3C-A6432E3E53F0}"/>
              </a:ext>
            </a:extLst>
          </p:cNvPr>
          <p:cNvSpPr/>
          <p:nvPr/>
        </p:nvSpPr>
        <p:spPr>
          <a:xfrm rot="16200000">
            <a:off x="6583562" y="2483049"/>
            <a:ext cx="77390" cy="1814513"/>
          </a:xfrm>
          <a:prstGeom prst="leftBracket">
            <a:avLst>
              <a:gd name="adj" fmla="val 8956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Tree>
    <p:extLst>
      <p:ext uri="{BB962C8B-B14F-4D97-AF65-F5344CB8AC3E}">
        <p14:creationId xmlns:p14="http://schemas.microsoft.com/office/powerpoint/2010/main" val="274719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178"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rgbClr val="FF000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nvGrpSpPr>
            <p:cNvPr id="306180"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06181" name="Group 23551"/>
            <p:cNvGrpSpPr>
              <a:grpSpLocks/>
            </p:cNvGrpSpPr>
            <p:nvPr/>
          </p:nvGrpSpPr>
          <p:grpSpPr bwMode="auto">
            <a:xfrm>
              <a:off x="1174230" y="3868313"/>
              <a:ext cx="7093362" cy="609600"/>
              <a:chOff x="1174231" y="3886200"/>
              <a:chExt cx="7093362" cy="609600"/>
            </a:xfrm>
          </p:grpSpPr>
          <p:grpSp>
            <p:nvGrpSpPr>
              <p:cNvPr id="306204"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06182" name="Group 23552"/>
            <p:cNvGrpSpPr>
              <a:grpSpLocks/>
            </p:cNvGrpSpPr>
            <p:nvPr/>
          </p:nvGrpSpPr>
          <p:grpSpPr bwMode="auto">
            <a:xfrm>
              <a:off x="685799" y="4917584"/>
              <a:ext cx="5784225" cy="609600"/>
              <a:chOff x="685799" y="4695423"/>
              <a:chExt cx="5784225" cy="609600"/>
            </a:xfrm>
          </p:grpSpPr>
          <p:grpSp>
            <p:nvGrpSpPr>
              <p:cNvPr id="306195"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grpSp>
          <p:grpSp>
            <p:nvGrpSpPr>
              <p:cNvPr id="306196"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06197"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4" name="Oval 33"/>
                <p:cNvSpPr/>
                <p:nvPr/>
              </p:nvSpPr>
              <p:spPr>
                <a:xfrm>
                  <a:off x="2333774" y="4724488"/>
                  <a:ext cx="609592" cy="609512"/>
                </a:xfrm>
                <a:prstGeom prst="ellipse">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7</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30444008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8951" y="1524000"/>
            <a:ext cx="2062163"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Pivot value = 64</a:t>
            </a:r>
          </a:p>
        </p:txBody>
      </p:sp>
      <p:grpSp>
        <p:nvGrpSpPr>
          <p:cNvPr id="400387" name="Group 15"/>
          <p:cNvGrpSpPr>
            <a:grpSpLocks/>
          </p:cNvGrpSpPr>
          <p:nvPr/>
        </p:nvGrpSpPr>
        <p:grpSpPr bwMode="auto">
          <a:xfrm>
            <a:off x="3448050" y="2760663"/>
            <a:ext cx="4076700" cy="457200"/>
            <a:chOff x="940761" y="3218432"/>
            <a:chExt cx="4076700" cy="457200"/>
          </a:xfrm>
        </p:grpSpPr>
        <p:grpSp>
          <p:nvGrpSpPr>
            <p:cNvPr id="400388" name="Group 16"/>
            <p:cNvGrpSpPr>
              <a:grpSpLocks/>
            </p:cNvGrpSpPr>
            <p:nvPr/>
          </p:nvGrpSpPr>
          <p:grpSpPr bwMode="auto">
            <a:xfrm>
              <a:off x="940761" y="3218432"/>
              <a:ext cx="2272048" cy="457200"/>
              <a:chOff x="1524000" y="3505200"/>
              <a:chExt cx="2272048" cy="457200"/>
            </a:xfrm>
          </p:grpSpPr>
          <p:sp>
            <p:nvSpPr>
              <p:cNvPr id="24" name="Rectangle 23"/>
              <p:cNvSpPr/>
              <p:nvPr/>
            </p:nvSpPr>
            <p:spPr>
              <a:xfrm>
                <a:off x="1524000"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25" name="Rectangle 24"/>
              <p:cNvSpPr/>
              <p:nvPr/>
            </p:nvSpPr>
            <p:spPr>
              <a:xfrm>
                <a:off x="19669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30" name="Rectangle 29"/>
              <p:cNvSpPr/>
              <p:nvPr/>
            </p:nvSpPr>
            <p:spPr>
              <a:xfrm>
                <a:off x="24241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sp>
            <p:nvSpPr>
              <p:cNvPr id="32" name="Rectangle 31"/>
              <p:cNvSpPr/>
              <p:nvPr/>
            </p:nvSpPr>
            <p:spPr>
              <a:xfrm>
                <a:off x="28813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33" name="Rectangle 32"/>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400389" name="Group 17"/>
            <p:cNvGrpSpPr>
              <a:grpSpLocks/>
            </p:cNvGrpSpPr>
            <p:nvPr/>
          </p:nvGrpSpPr>
          <p:grpSpPr bwMode="auto">
            <a:xfrm>
              <a:off x="3202613" y="3218432"/>
              <a:ext cx="1814848" cy="457200"/>
              <a:chOff x="1524000" y="3505200"/>
              <a:chExt cx="1814848" cy="457200"/>
            </a:xfrm>
          </p:grpSpPr>
          <p:sp>
            <p:nvSpPr>
              <p:cNvPr id="19" name="Rectangle 18"/>
              <p:cNvSpPr/>
              <p:nvPr/>
            </p:nvSpPr>
            <p:spPr>
              <a:xfrm>
                <a:off x="1524336"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1" name="Rectangle 20"/>
              <p:cNvSpPr/>
              <p:nvPr/>
            </p:nvSpPr>
            <p:spPr>
              <a:xfrm>
                <a:off x="1967248"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64</a:t>
                </a:r>
              </a:p>
            </p:txBody>
          </p:sp>
          <p:sp>
            <p:nvSpPr>
              <p:cNvPr id="22" name="Rectangle 21"/>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sp>
            <p:nvSpPr>
              <p:cNvPr id="23" name="Rectangle 22"/>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grpSp>
      </p:gr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70</a:t>
            </a:fld>
            <a:endParaRPr lang="en-US"/>
          </a:p>
        </p:txBody>
      </p:sp>
      <p:sp>
        <p:nvSpPr>
          <p:cNvPr id="5" name="Title 4"/>
          <p:cNvSpPr>
            <a:spLocks noGrp="1"/>
          </p:cNvSpPr>
          <p:nvPr>
            <p:ph type="title"/>
          </p:nvPr>
        </p:nvSpPr>
        <p:spPr/>
        <p:txBody>
          <a:bodyPr/>
          <a:lstStyle/>
          <a:p>
            <a:r>
              <a:rPr lang="en-US" dirty="0"/>
              <a:t>Quicksort  Example</a:t>
            </a:r>
          </a:p>
        </p:txBody>
      </p:sp>
      <p:sp>
        <p:nvSpPr>
          <p:cNvPr id="18" name="Left Bracket 17">
            <a:extLst>
              <a:ext uri="{FF2B5EF4-FFF2-40B4-BE49-F238E27FC236}">
                <a16:creationId xmlns:a16="http://schemas.microsoft.com/office/drawing/2014/main" id="{608A3080-9D88-4C1E-9DD6-19BE28C8F12B}"/>
              </a:ext>
            </a:extLst>
          </p:cNvPr>
          <p:cNvSpPr/>
          <p:nvPr/>
        </p:nvSpPr>
        <p:spPr>
          <a:xfrm rot="16200000">
            <a:off x="6809782" y="2709268"/>
            <a:ext cx="77390" cy="1362074"/>
          </a:xfrm>
          <a:prstGeom prst="leftBracket">
            <a:avLst>
              <a:gd name="adj" fmla="val 8956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Tree>
    <p:extLst>
      <p:ext uri="{BB962C8B-B14F-4D97-AF65-F5344CB8AC3E}">
        <p14:creationId xmlns:p14="http://schemas.microsoft.com/office/powerpoint/2010/main" val="40970064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1410" name="Group 2"/>
          <p:cNvGrpSpPr>
            <a:grpSpLocks/>
          </p:cNvGrpSpPr>
          <p:nvPr/>
        </p:nvGrpSpPr>
        <p:grpSpPr bwMode="auto">
          <a:xfrm>
            <a:off x="3448050" y="2760663"/>
            <a:ext cx="4076700" cy="457200"/>
            <a:chOff x="940761" y="3218432"/>
            <a:chExt cx="4076700" cy="457200"/>
          </a:xfrm>
        </p:grpSpPr>
        <p:grpSp>
          <p:nvGrpSpPr>
            <p:cNvPr id="401412"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39" name="Rectangle 38"/>
              <p:cNvSpPr/>
              <p:nvPr/>
            </p:nvSpPr>
            <p:spPr>
              <a:xfrm>
                <a:off x="24241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sp>
            <p:nvSpPr>
              <p:cNvPr id="40" name="Rectangle 39"/>
              <p:cNvSpPr/>
              <p:nvPr/>
            </p:nvSpPr>
            <p:spPr>
              <a:xfrm>
                <a:off x="28813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401413"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grpSp>
      </p:grpSp>
      <p:sp>
        <p:nvSpPr>
          <p:cNvPr id="2" name="Rectangle 1"/>
          <p:cNvSpPr/>
          <p:nvPr/>
        </p:nvSpPr>
        <p:spPr>
          <a:xfrm>
            <a:off x="6838951" y="1524000"/>
            <a:ext cx="2062163"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Pivot value = 77</a:t>
            </a:r>
          </a:p>
        </p:txBody>
      </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71</a:t>
            </a:fld>
            <a:endParaRPr lang="en-US"/>
          </a:p>
        </p:txBody>
      </p:sp>
      <p:sp>
        <p:nvSpPr>
          <p:cNvPr id="5" name="Title 4"/>
          <p:cNvSpPr>
            <a:spLocks noGrp="1"/>
          </p:cNvSpPr>
          <p:nvPr>
            <p:ph type="title"/>
          </p:nvPr>
        </p:nvSpPr>
        <p:spPr/>
        <p:txBody>
          <a:bodyPr/>
          <a:lstStyle/>
          <a:p>
            <a:r>
              <a:rPr lang="en-US" dirty="0"/>
              <a:t>Quicksort  Example</a:t>
            </a:r>
          </a:p>
        </p:txBody>
      </p:sp>
      <p:sp>
        <p:nvSpPr>
          <p:cNvPr id="18" name="Left Bracket 17">
            <a:extLst>
              <a:ext uri="{FF2B5EF4-FFF2-40B4-BE49-F238E27FC236}">
                <a16:creationId xmlns:a16="http://schemas.microsoft.com/office/drawing/2014/main" id="{C8AC801A-F146-48FE-8F9A-202B94402896}"/>
              </a:ext>
            </a:extLst>
          </p:cNvPr>
          <p:cNvSpPr/>
          <p:nvPr/>
        </p:nvSpPr>
        <p:spPr>
          <a:xfrm rot="16200000">
            <a:off x="7031237" y="2930723"/>
            <a:ext cx="77390" cy="919164"/>
          </a:xfrm>
          <a:prstGeom prst="leftBracket">
            <a:avLst>
              <a:gd name="adj" fmla="val 8956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Tree>
    <p:extLst>
      <p:ext uri="{BB962C8B-B14F-4D97-AF65-F5344CB8AC3E}">
        <p14:creationId xmlns:p14="http://schemas.microsoft.com/office/powerpoint/2010/main" val="30953766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2434" name="Group 2"/>
          <p:cNvGrpSpPr>
            <a:grpSpLocks/>
          </p:cNvGrpSpPr>
          <p:nvPr/>
        </p:nvGrpSpPr>
        <p:grpSpPr bwMode="auto">
          <a:xfrm>
            <a:off x="3448050" y="2760663"/>
            <a:ext cx="4076700" cy="457200"/>
            <a:chOff x="940761" y="3218432"/>
            <a:chExt cx="4076700" cy="457200"/>
          </a:xfrm>
        </p:grpSpPr>
        <p:grpSp>
          <p:nvGrpSpPr>
            <p:cNvPr id="402436"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39" name="Rectangle 38"/>
              <p:cNvSpPr/>
              <p:nvPr/>
            </p:nvSpPr>
            <p:spPr>
              <a:xfrm>
                <a:off x="24241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sp>
            <p:nvSpPr>
              <p:cNvPr id="40" name="Rectangle 39"/>
              <p:cNvSpPr/>
              <p:nvPr/>
            </p:nvSpPr>
            <p:spPr>
              <a:xfrm>
                <a:off x="28813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402437"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sp>
            <p:nvSpPr>
              <p:cNvPr id="29" name="Rectangle 28"/>
              <p:cNvSpPr/>
              <p:nvPr/>
            </p:nvSpPr>
            <p:spPr>
              <a:xfrm>
                <a:off x="2881648"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urier New" pitchFamily="49" charset="0"/>
                    <a:cs typeface="Courier New" pitchFamily="49" charset="0"/>
                  </a:rPr>
                  <a:t>77</a:t>
                </a:r>
              </a:p>
            </p:txBody>
          </p:sp>
        </p:grpSp>
      </p:grpSp>
      <p:sp>
        <p:nvSpPr>
          <p:cNvPr id="2" name="Rectangle 1"/>
          <p:cNvSpPr/>
          <p:nvPr/>
        </p:nvSpPr>
        <p:spPr>
          <a:xfrm>
            <a:off x="6838951" y="1524000"/>
            <a:ext cx="2062163"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Pivot value = 77</a:t>
            </a:r>
          </a:p>
        </p:txBody>
      </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72</a:t>
            </a:fld>
            <a:endParaRPr lang="en-US"/>
          </a:p>
        </p:txBody>
      </p:sp>
      <p:sp>
        <p:nvSpPr>
          <p:cNvPr id="5" name="Title 4"/>
          <p:cNvSpPr>
            <a:spLocks noGrp="1"/>
          </p:cNvSpPr>
          <p:nvPr>
            <p:ph type="title"/>
          </p:nvPr>
        </p:nvSpPr>
        <p:spPr/>
        <p:txBody>
          <a:bodyPr/>
          <a:lstStyle/>
          <a:p>
            <a:r>
              <a:rPr lang="en-US" dirty="0"/>
              <a:t>Quicksort  Example</a:t>
            </a:r>
          </a:p>
        </p:txBody>
      </p:sp>
      <p:sp>
        <p:nvSpPr>
          <p:cNvPr id="18" name="Left Bracket 17">
            <a:extLst>
              <a:ext uri="{FF2B5EF4-FFF2-40B4-BE49-F238E27FC236}">
                <a16:creationId xmlns:a16="http://schemas.microsoft.com/office/drawing/2014/main" id="{041AA961-AA13-4C28-8DDC-1E0B23EC2F27}"/>
              </a:ext>
            </a:extLst>
          </p:cNvPr>
          <p:cNvSpPr/>
          <p:nvPr/>
        </p:nvSpPr>
        <p:spPr>
          <a:xfrm rot="16200000">
            <a:off x="7259837" y="3159323"/>
            <a:ext cx="77390" cy="461964"/>
          </a:xfrm>
          <a:prstGeom prst="leftBracket">
            <a:avLst>
              <a:gd name="adj" fmla="val 8956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Tree>
    <p:extLst>
      <p:ext uri="{BB962C8B-B14F-4D97-AF65-F5344CB8AC3E}">
        <p14:creationId xmlns:p14="http://schemas.microsoft.com/office/powerpoint/2010/main" val="25313876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482" name="Group 2"/>
          <p:cNvGrpSpPr>
            <a:grpSpLocks/>
          </p:cNvGrpSpPr>
          <p:nvPr/>
        </p:nvGrpSpPr>
        <p:grpSpPr bwMode="auto">
          <a:xfrm>
            <a:off x="3448050" y="2760663"/>
            <a:ext cx="4076700" cy="457200"/>
            <a:chOff x="940761" y="3218432"/>
            <a:chExt cx="4076700" cy="457200"/>
          </a:xfrm>
        </p:grpSpPr>
        <p:grpSp>
          <p:nvGrpSpPr>
            <p:cNvPr id="404484"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39" name="Rectangle 38"/>
              <p:cNvSpPr/>
              <p:nvPr/>
            </p:nvSpPr>
            <p:spPr>
              <a:xfrm>
                <a:off x="24241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sp>
            <p:nvSpPr>
              <p:cNvPr id="40" name="Rectangle 39"/>
              <p:cNvSpPr/>
              <p:nvPr/>
            </p:nvSpPr>
            <p:spPr>
              <a:xfrm>
                <a:off x="28813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404485"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sp>
            <p:nvSpPr>
              <p:cNvPr id="29" name="Rectangle 28"/>
              <p:cNvSpPr/>
              <p:nvPr/>
            </p:nvSpPr>
            <p:spPr>
              <a:xfrm>
                <a:off x="2881648"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grpSp>
      </p:grpSp>
      <p:sp>
        <p:nvSpPr>
          <p:cNvPr id="16" name="Line Callout 1 15"/>
          <p:cNvSpPr/>
          <p:nvPr/>
        </p:nvSpPr>
        <p:spPr>
          <a:xfrm>
            <a:off x="5262563" y="4268788"/>
            <a:ext cx="3195637" cy="912812"/>
          </a:xfrm>
          <a:prstGeom prst="borderCallout1">
            <a:avLst>
              <a:gd name="adj1" fmla="val -13360"/>
              <a:gd name="adj2" fmla="val 45623"/>
              <a:gd name="adj3" fmla="val -90515"/>
              <a:gd name="adj4" fmla="val 454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Left subarray has single value; it is sorted</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73</a:t>
            </a:fld>
            <a:endParaRPr lang="en-US"/>
          </a:p>
        </p:txBody>
      </p:sp>
      <p:sp>
        <p:nvSpPr>
          <p:cNvPr id="4" name="Title 3"/>
          <p:cNvSpPr>
            <a:spLocks noGrp="1"/>
          </p:cNvSpPr>
          <p:nvPr>
            <p:ph type="title"/>
          </p:nvPr>
        </p:nvSpPr>
        <p:spPr/>
        <p:txBody>
          <a:bodyPr/>
          <a:lstStyle/>
          <a:p>
            <a:r>
              <a:rPr lang="en-US" dirty="0"/>
              <a:t>Quicksort  Example</a:t>
            </a:r>
          </a:p>
        </p:txBody>
      </p:sp>
    </p:spTree>
    <p:extLst>
      <p:ext uri="{BB962C8B-B14F-4D97-AF65-F5344CB8AC3E}">
        <p14:creationId xmlns:p14="http://schemas.microsoft.com/office/powerpoint/2010/main" val="3468456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5506" name="Group 2"/>
          <p:cNvGrpSpPr>
            <a:grpSpLocks/>
          </p:cNvGrpSpPr>
          <p:nvPr/>
        </p:nvGrpSpPr>
        <p:grpSpPr bwMode="auto">
          <a:xfrm>
            <a:off x="3448050" y="2760663"/>
            <a:ext cx="4076700" cy="457200"/>
            <a:chOff x="940761" y="3218432"/>
            <a:chExt cx="4076700" cy="457200"/>
          </a:xfrm>
        </p:grpSpPr>
        <p:grpSp>
          <p:nvGrpSpPr>
            <p:cNvPr id="405507" name="Group 30"/>
            <p:cNvGrpSpPr>
              <a:grpSpLocks/>
            </p:cNvGrpSpPr>
            <p:nvPr/>
          </p:nvGrpSpPr>
          <p:grpSpPr bwMode="auto">
            <a:xfrm>
              <a:off x="940761" y="3218432"/>
              <a:ext cx="2272048" cy="457200"/>
              <a:chOff x="1524000" y="3505200"/>
              <a:chExt cx="2272048" cy="457200"/>
            </a:xfrm>
          </p:grpSpPr>
          <p:sp>
            <p:nvSpPr>
              <p:cNvPr id="37" name="Rectangle 36"/>
              <p:cNvSpPr/>
              <p:nvPr/>
            </p:nvSpPr>
            <p:spPr>
              <a:xfrm>
                <a:off x="1524000"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12</a:t>
                </a:r>
              </a:p>
            </p:txBody>
          </p:sp>
          <p:sp>
            <p:nvSpPr>
              <p:cNvPr id="38" name="Rectangle 37"/>
              <p:cNvSpPr/>
              <p:nvPr/>
            </p:nvSpPr>
            <p:spPr>
              <a:xfrm>
                <a:off x="19669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23</a:t>
                </a:r>
              </a:p>
            </p:txBody>
          </p:sp>
          <p:sp>
            <p:nvSpPr>
              <p:cNvPr id="39" name="Rectangle 38"/>
              <p:cNvSpPr/>
              <p:nvPr/>
            </p:nvSpPr>
            <p:spPr>
              <a:xfrm>
                <a:off x="24241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33</a:t>
                </a:r>
              </a:p>
            </p:txBody>
          </p:sp>
          <p:sp>
            <p:nvSpPr>
              <p:cNvPr id="40" name="Rectangle 39"/>
              <p:cNvSpPr/>
              <p:nvPr/>
            </p:nvSpPr>
            <p:spPr>
              <a:xfrm>
                <a:off x="28813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43</a:t>
                </a:r>
              </a:p>
            </p:txBody>
          </p:sp>
          <p:sp>
            <p:nvSpPr>
              <p:cNvPr id="41" name="Rectangle 40"/>
              <p:cNvSpPr/>
              <p:nvPr/>
            </p:nvSpPr>
            <p:spPr>
              <a:xfrm>
                <a:off x="3338513"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44</a:t>
                </a:r>
              </a:p>
            </p:txBody>
          </p:sp>
        </p:grpSp>
        <p:grpSp>
          <p:nvGrpSpPr>
            <p:cNvPr id="405508" name="Group 19"/>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75</a:t>
                </a:r>
              </a:p>
            </p:txBody>
          </p:sp>
          <p:sp>
            <p:nvSpPr>
              <p:cNvPr id="29" name="Rectangle 28"/>
              <p:cNvSpPr/>
              <p:nvPr/>
            </p:nvSpPr>
            <p:spPr>
              <a:xfrm>
                <a:off x="2881648" y="3505200"/>
                <a:ext cx="4572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latin typeface="Courier New" pitchFamily="49" charset="0"/>
                    <a:cs typeface="Courier New" pitchFamily="49" charset="0"/>
                  </a:rPr>
                  <a:t>77</a:t>
                </a:r>
              </a:p>
            </p:txBody>
          </p:sp>
        </p:grpSp>
      </p:gr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74</a:t>
            </a:fld>
            <a:endParaRPr lang="en-US"/>
          </a:p>
        </p:txBody>
      </p:sp>
      <p:sp>
        <p:nvSpPr>
          <p:cNvPr id="4" name="Title 3"/>
          <p:cNvSpPr>
            <a:spLocks noGrp="1"/>
          </p:cNvSpPr>
          <p:nvPr>
            <p:ph type="title"/>
          </p:nvPr>
        </p:nvSpPr>
        <p:spPr/>
        <p:txBody>
          <a:bodyPr/>
          <a:lstStyle/>
          <a:p>
            <a:r>
              <a:rPr lang="en-US" dirty="0"/>
              <a:t>Quicksort  Example</a:t>
            </a:r>
          </a:p>
        </p:txBody>
      </p:sp>
    </p:spTree>
    <p:extLst>
      <p:ext uri="{BB962C8B-B14F-4D97-AF65-F5344CB8AC3E}">
        <p14:creationId xmlns:p14="http://schemas.microsoft.com/office/powerpoint/2010/main" val="3994563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for Quicksort</a:t>
            </a:r>
          </a:p>
        </p:txBody>
      </p:sp>
      <p:sp>
        <p:nvSpPr>
          <p:cNvPr id="3" name="Content Placeholder 2"/>
          <p:cNvSpPr>
            <a:spLocks noGrp="1"/>
          </p:cNvSpPr>
          <p:nvPr>
            <p:ph sz="quarter" idx="1"/>
          </p:nvPr>
        </p:nvSpPr>
        <p:spPr/>
        <p:txBody>
          <a:bodyPr/>
          <a:lstStyle/>
          <a:p>
            <a:r>
              <a:rPr lang="en-US" dirty="0"/>
              <a:t>We describe how to do the partitioning later…</a:t>
            </a:r>
          </a:p>
          <a:p>
            <a:pPr lvl="1"/>
            <a:r>
              <a:rPr lang="en-US" dirty="0"/>
              <a:t>The iterators first and last are the end points of the array being sorted.</a:t>
            </a:r>
          </a:p>
          <a:p>
            <a:pPr lvl="1"/>
            <a:r>
              <a:rPr lang="en-US" dirty="0"/>
              <a:t>pivot is a pointer to the pivot value after partitioning.</a:t>
            </a:r>
          </a:p>
          <a:p>
            <a:r>
              <a:rPr lang="en-US" dirty="0"/>
              <a:t>Algorithm for Quicksort</a:t>
            </a:r>
          </a:p>
          <a:p>
            <a:pPr marL="741363" indent="-395288">
              <a:buSzPct val="100000"/>
              <a:buFont typeface="+mj-lt"/>
              <a:buAutoNum type="arabicPeriod"/>
            </a:pPr>
            <a:r>
              <a:rPr lang="en-US" dirty="0"/>
              <a:t>if the sequence has more than one element:</a:t>
            </a:r>
          </a:p>
          <a:p>
            <a:pPr marL="741363" indent="-395288">
              <a:buSzPct val="100000"/>
              <a:buFont typeface="+mj-lt"/>
              <a:buAutoNum type="arabicPeriod"/>
            </a:pPr>
            <a:r>
              <a:rPr lang="en-US" dirty="0"/>
              <a:t>Partition the elements in the sequence (from first through last) so that the pivot value is in its correct place and is pointed to by pivot.</a:t>
            </a:r>
          </a:p>
          <a:p>
            <a:pPr marL="741363" indent="-395288">
              <a:buSzPct val="100000"/>
              <a:buFont typeface="+mj-lt"/>
              <a:buAutoNum type="arabicPeriod"/>
            </a:pPr>
            <a:r>
              <a:rPr lang="en-US" dirty="0"/>
              <a:t>Recursively apply quicksort to the sequence in the iterator range first through pivot.</a:t>
            </a:r>
          </a:p>
          <a:p>
            <a:pPr marL="741363" indent="-395288">
              <a:buSzPct val="100000"/>
              <a:buFont typeface="+mj-lt"/>
              <a:buAutoNum type="arabicPeriod"/>
            </a:pPr>
            <a:r>
              <a:rPr lang="en-US" dirty="0"/>
              <a:t>Recursively apply quicksort to the sequence in the iterator range pivot + 1 through last</a:t>
            </a:r>
          </a:p>
          <a:p>
            <a:endParaRPr lang="en-US" dirty="0"/>
          </a:p>
        </p:txBody>
      </p:sp>
      <p:sp>
        <p:nvSpPr>
          <p:cNvPr id="4" name="Footer Placeholder 3"/>
          <p:cNvSpPr>
            <a:spLocks noGrp="1"/>
          </p:cNvSpPr>
          <p:nvPr>
            <p:ph type="ftr" sz="quarter" idx="11"/>
          </p:nvPr>
        </p:nvSpPr>
        <p:spPr/>
        <p:txBody>
          <a:bodyPr/>
          <a:lstStyle/>
          <a:p>
            <a:pPr>
              <a:defRPr/>
            </a:pPr>
            <a:r>
              <a:rPr lang="en-US"/>
              <a:t>Sorting (37)</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75</a:t>
            </a:fld>
            <a:endParaRPr lang="en-US" dirty="0"/>
          </a:p>
        </p:txBody>
      </p:sp>
    </p:spTree>
    <p:extLst>
      <p:ext uri="{BB962C8B-B14F-4D97-AF65-F5344CB8AC3E}">
        <p14:creationId xmlns:p14="http://schemas.microsoft.com/office/powerpoint/2010/main" val="10601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Quicksort</a:t>
            </a:r>
          </a:p>
        </p:txBody>
      </p:sp>
      <p:sp>
        <p:nvSpPr>
          <p:cNvPr id="3" name="Content Placeholder 2"/>
          <p:cNvSpPr>
            <a:spLocks noGrp="1"/>
          </p:cNvSpPr>
          <p:nvPr>
            <p:ph sz="quarter" idx="1"/>
          </p:nvPr>
        </p:nvSpPr>
        <p:spPr/>
        <p:txBody>
          <a:bodyPr/>
          <a:lstStyle/>
          <a:p>
            <a:r>
              <a:rPr lang="en-US" dirty="0"/>
              <a:t>If the pivot value is a random value selected from the current sequence,</a:t>
            </a:r>
          </a:p>
          <a:p>
            <a:pPr lvl="1"/>
            <a:r>
              <a:rPr lang="en-US" dirty="0"/>
              <a:t>then statistically, half of the items in the subarray will be less than the pivot and half will be greater.</a:t>
            </a:r>
          </a:p>
          <a:p>
            <a:r>
              <a:rPr lang="en-US" dirty="0"/>
              <a:t>If both subarrays have the same number of elements (best case), there will be log n levels of recursion.</a:t>
            </a:r>
          </a:p>
          <a:p>
            <a:pPr lvl="1"/>
            <a:r>
              <a:rPr lang="en-US" dirty="0"/>
              <a:t>At each recursion level, the partitioning process involves moving an element to its correct position—n moves.</a:t>
            </a:r>
          </a:p>
          <a:p>
            <a:r>
              <a:rPr lang="en-US" dirty="0"/>
              <a:t>Quicksort is O(n log n), just like merge sort.</a:t>
            </a:r>
          </a:p>
          <a:p>
            <a:r>
              <a:rPr lang="en-US" dirty="0"/>
              <a:t>A quicksort will give very poor behavior if, each time the array is partitioned, a subarray is empty.</a:t>
            </a:r>
          </a:p>
          <a:p>
            <a:pPr lvl="1"/>
            <a:r>
              <a:rPr lang="en-US" dirty="0"/>
              <a:t>In that case, the sort will be O(n</a:t>
            </a:r>
            <a:r>
              <a:rPr lang="en-US" baseline="30000" dirty="0"/>
              <a:t>2</a:t>
            </a:r>
            <a:r>
              <a:rPr lang="en-US" dirty="0"/>
              <a:t>).</a:t>
            </a:r>
          </a:p>
          <a:p>
            <a:pPr lvl="1"/>
            <a:r>
              <a:rPr lang="en-US" dirty="0"/>
              <a:t>Further, the overhead of recursive calls and the extra run-time stack storage required by these calls makes this version of quicksort a poor performer relative to the quadratic sorts.</a:t>
            </a:r>
          </a:p>
          <a:p>
            <a:endParaRPr lang="en-US" dirty="0"/>
          </a:p>
        </p:txBody>
      </p:sp>
      <p:sp>
        <p:nvSpPr>
          <p:cNvPr id="4" name="Footer Placeholder 3"/>
          <p:cNvSpPr>
            <a:spLocks noGrp="1"/>
          </p:cNvSpPr>
          <p:nvPr>
            <p:ph type="ftr" sz="quarter" idx="11"/>
          </p:nvPr>
        </p:nvSpPr>
        <p:spPr/>
        <p:txBody>
          <a:bodyPr/>
          <a:lstStyle/>
          <a:p>
            <a:pPr>
              <a:defRPr/>
            </a:pPr>
            <a:r>
              <a:rPr lang="en-US"/>
              <a:t>Sorting (37)</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76</a:t>
            </a:fld>
            <a:endParaRPr lang="en-US" dirty="0"/>
          </a:p>
        </p:txBody>
      </p:sp>
    </p:spTree>
    <p:extLst>
      <p:ext uri="{BB962C8B-B14F-4D97-AF65-F5344CB8AC3E}">
        <p14:creationId xmlns:p14="http://schemas.microsoft.com/office/powerpoint/2010/main" val="294083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50" name="Group 4"/>
          <p:cNvGrpSpPr>
            <a:grpSpLocks/>
          </p:cNvGrpSpPr>
          <p:nvPr/>
        </p:nvGrpSpPr>
        <p:grpSpPr bwMode="auto">
          <a:xfrm>
            <a:off x="3448050" y="2760663"/>
            <a:ext cx="4076700" cy="457200"/>
            <a:chOff x="940761" y="3218432"/>
            <a:chExt cx="4076700" cy="457200"/>
          </a:xfrm>
        </p:grpSpPr>
        <p:grpSp>
          <p:nvGrpSpPr>
            <p:cNvPr id="411652" name="Group 5"/>
            <p:cNvGrpSpPr>
              <a:grpSpLocks/>
            </p:cNvGrpSpPr>
            <p:nvPr/>
          </p:nvGrpSpPr>
          <p:grpSpPr bwMode="auto">
            <a:xfrm>
              <a:off x="940761" y="3218432"/>
              <a:ext cx="2272048" cy="457200"/>
              <a:chOff x="1524000" y="3505200"/>
              <a:chExt cx="2272048" cy="457200"/>
            </a:xfrm>
          </p:grpSpPr>
          <p:sp>
            <p:nvSpPr>
              <p:cNvPr id="12" name="Rectangle 11"/>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44</a:t>
                </a:r>
              </a:p>
            </p:txBody>
          </p:sp>
          <p:sp>
            <p:nvSpPr>
              <p:cNvPr id="13" name="Rectangle 12"/>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14" name="Rectangle 13"/>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15" name="Rectangle 14"/>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16" name="Rectangle 15"/>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11653" name="Group 6"/>
            <p:cNvGrpSpPr>
              <a:grpSpLocks/>
            </p:cNvGrpSpPr>
            <p:nvPr/>
          </p:nvGrpSpPr>
          <p:grpSpPr bwMode="auto">
            <a:xfrm>
              <a:off x="3202613" y="3218432"/>
              <a:ext cx="1814848" cy="457200"/>
              <a:chOff x="1524000" y="3505200"/>
              <a:chExt cx="1814848" cy="457200"/>
            </a:xfrm>
          </p:grpSpPr>
          <p:sp>
            <p:nvSpPr>
              <p:cNvPr id="8" name="Rectangle 7"/>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9" name="Rectangle 8"/>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10" name="Rectangle 9"/>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11" name="Rectangle 10"/>
              <p:cNvSpPr/>
              <p:nvPr/>
            </p:nvSpPr>
            <p:spPr>
              <a:xfrm>
                <a:off x="28816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sp>
        <p:nvSpPr>
          <p:cNvPr id="4" name="Rectangle 3"/>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If the array is randomly ordered, it does not matter which element is the pivot.</a:t>
            </a:r>
          </a:p>
          <a:p>
            <a:pPr algn="ctr">
              <a:defRPr/>
            </a:pPr>
            <a:endParaRPr lang="en-US" dirty="0"/>
          </a:p>
          <a:p>
            <a:pPr algn="ctr">
              <a:defRPr/>
            </a:pPr>
            <a:r>
              <a:rPr lang="en-US" dirty="0"/>
              <a:t>For simplicity we pick the element with subscript </a:t>
            </a:r>
            <a:r>
              <a:rPr lang="en-US" dirty="0">
                <a:latin typeface="Courier New" pitchFamily="49" charset="0"/>
                <a:cs typeface="Courier New" pitchFamily="49" charset="0"/>
              </a:rPr>
              <a:t>first</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77</a:t>
            </a:fld>
            <a:endParaRPr lang="en-US"/>
          </a:p>
        </p:txBody>
      </p:sp>
      <p:sp>
        <p:nvSpPr>
          <p:cNvPr id="5" name="Title 4"/>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4055124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2674" name="Group 4"/>
          <p:cNvGrpSpPr>
            <a:grpSpLocks/>
          </p:cNvGrpSpPr>
          <p:nvPr/>
        </p:nvGrpSpPr>
        <p:grpSpPr bwMode="auto">
          <a:xfrm>
            <a:off x="3448050" y="2760663"/>
            <a:ext cx="4076700" cy="457200"/>
            <a:chOff x="940761" y="3218432"/>
            <a:chExt cx="4076700" cy="457200"/>
          </a:xfrm>
        </p:grpSpPr>
        <p:grpSp>
          <p:nvGrpSpPr>
            <p:cNvPr id="412676" name="Group 5"/>
            <p:cNvGrpSpPr>
              <a:grpSpLocks/>
            </p:cNvGrpSpPr>
            <p:nvPr/>
          </p:nvGrpSpPr>
          <p:grpSpPr bwMode="auto">
            <a:xfrm>
              <a:off x="940761" y="3218432"/>
              <a:ext cx="2272048" cy="457200"/>
              <a:chOff x="1524000" y="3505200"/>
              <a:chExt cx="2272048" cy="457200"/>
            </a:xfrm>
          </p:grpSpPr>
          <p:sp>
            <p:nvSpPr>
              <p:cNvPr id="12" name="Rectangle 11"/>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13" name="Rectangle 12"/>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14" name="Rectangle 13"/>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15" name="Rectangle 14"/>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16" name="Rectangle 15"/>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12677" name="Group 6"/>
            <p:cNvGrpSpPr>
              <a:grpSpLocks/>
            </p:cNvGrpSpPr>
            <p:nvPr/>
          </p:nvGrpSpPr>
          <p:grpSpPr bwMode="auto">
            <a:xfrm>
              <a:off x="3202613" y="3218432"/>
              <a:ext cx="1814848" cy="457200"/>
              <a:chOff x="1524000" y="3505200"/>
              <a:chExt cx="1814848" cy="457200"/>
            </a:xfrm>
          </p:grpSpPr>
          <p:sp>
            <p:nvSpPr>
              <p:cNvPr id="8" name="Rectangle 7"/>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9" name="Rectangle 8"/>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10" name="Rectangle 9"/>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11" name="Rectangle 10"/>
              <p:cNvSpPr/>
              <p:nvPr/>
            </p:nvSpPr>
            <p:spPr>
              <a:xfrm>
                <a:off x="28816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sp>
        <p:nvSpPr>
          <p:cNvPr id="4" name="Rectangle 3"/>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If the array is randomly ordered, it does not matter which element is the pivot.</a:t>
            </a:r>
          </a:p>
          <a:p>
            <a:pPr algn="ctr">
              <a:defRPr/>
            </a:pPr>
            <a:endParaRPr lang="en-US" dirty="0"/>
          </a:p>
          <a:p>
            <a:pPr algn="ctr">
              <a:defRPr/>
            </a:pPr>
            <a:r>
              <a:rPr lang="en-US" dirty="0"/>
              <a:t>For simplicity we pick the element with subscript </a:t>
            </a:r>
            <a:r>
              <a:rPr lang="en-US" dirty="0">
                <a:latin typeface="Courier New" pitchFamily="49" charset="0"/>
                <a:cs typeface="Courier New" pitchFamily="49" charset="0"/>
              </a:rPr>
              <a:t>first</a:t>
            </a: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78</a:t>
            </a:fld>
            <a:endParaRPr lang="en-US"/>
          </a:p>
        </p:txBody>
      </p:sp>
      <p:sp>
        <p:nvSpPr>
          <p:cNvPr id="5" name="Title 4"/>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41012827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722" name="Group 4"/>
          <p:cNvGrpSpPr>
            <a:grpSpLocks/>
          </p:cNvGrpSpPr>
          <p:nvPr/>
        </p:nvGrpSpPr>
        <p:grpSpPr bwMode="auto">
          <a:xfrm>
            <a:off x="3448050" y="2760663"/>
            <a:ext cx="4076700" cy="457200"/>
            <a:chOff x="940761" y="3218432"/>
            <a:chExt cx="4076700" cy="457200"/>
          </a:xfrm>
        </p:grpSpPr>
        <p:grpSp>
          <p:nvGrpSpPr>
            <p:cNvPr id="414724" name="Group 5"/>
            <p:cNvGrpSpPr>
              <a:grpSpLocks/>
            </p:cNvGrpSpPr>
            <p:nvPr/>
          </p:nvGrpSpPr>
          <p:grpSpPr bwMode="auto">
            <a:xfrm>
              <a:off x="940761" y="3218432"/>
              <a:ext cx="2272048" cy="457200"/>
              <a:chOff x="1524000" y="3505200"/>
              <a:chExt cx="2272048" cy="457200"/>
            </a:xfrm>
          </p:grpSpPr>
          <p:sp>
            <p:nvSpPr>
              <p:cNvPr id="12" name="Rectangle 11"/>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13" name="Rectangle 12"/>
              <p:cNvSpPr/>
              <p:nvPr/>
            </p:nvSpPr>
            <p:spPr>
              <a:xfrm>
                <a:off x="19669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14" name="Rectangle 13"/>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15" name="Rectangle 14"/>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16" name="Rectangle 15"/>
              <p:cNvSpPr/>
              <p:nvPr/>
            </p:nvSpPr>
            <p:spPr>
              <a:xfrm>
                <a:off x="33385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14725" name="Group 6"/>
            <p:cNvGrpSpPr>
              <a:grpSpLocks/>
            </p:cNvGrpSpPr>
            <p:nvPr/>
          </p:nvGrpSpPr>
          <p:grpSpPr bwMode="auto">
            <a:xfrm>
              <a:off x="3202613" y="3218432"/>
              <a:ext cx="1814848" cy="457200"/>
              <a:chOff x="1524000" y="3505200"/>
              <a:chExt cx="1814848" cy="457200"/>
            </a:xfrm>
          </p:grpSpPr>
          <p:sp>
            <p:nvSpPr>
              <p:cNvPr id="8" name="Rectangle 7"/>
              <p:cNvSpPr/>
              <p:nvPr/>
            </p:nvSpPr>
            <p:spPr>
              <a:xfrm>
                <a:off x="1524336"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9" name="Rectangle 8"/>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10" name="Rectangle 9"/>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11" name="Rectangle 10"/>
              <p:cNvSpPr/>
              <p:nvPr/>
            </p:nvSpPr>
            <p:spPr>
              <a:xfrm>
                <a:off x="2881648"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sp>
        <p:nvSpPr>
          <p:cNvPr id="4" name="Rectangle 3"/>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solidFill>
                  <a:srgbClr val="FFFFFF"/>
                </a:solidFill>
                <a:cs typeface="Arial" charset="0"/>
              </a:rPr>
              <a:t>For visualization purposes, items less than or equal to the pivot will be colored blue; items greater than the pivot will be colored light purple</a:t>
            </a:r>
            <a:endParaRPr lang="en-US">
              <a:solidFill>
                <a:srgbClr val="FFFFFF"/>
              </a:solidFill>
              <a:latin typeface="Courier New" pitchFamily="49" charset="0"/>
              <a:cs typeface="Courier New" pitchFamily="49" charset="0"/>
            </a:endParaRPr>
          </a:p>
        </p:txBody>
      </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79</a:t>
            </a:fld>
            <a:endParaRPr lang="en-US"/>
          </a:p>
        </p:txBody>
      </p:sp>
      <p:sp>
        <p:nvSpPr>
          <p:cNvPr id="5" name="Title 4"/>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196822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226"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grpSp>
          <p:nvGrpSpPr>
            <p:cNvPr id="308228"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08229" name="Group 23551"/>
            <p:cNvGrpSpPr>
              <a:grpSpLocks/>
            </p:cNvGrpSpPr>
            <p:nvPr/>
          </p:nvGrpSpPr>
          <p:grpSpPr bwMode="auto">
            <a:xfrm>
              <a:off x="1174230" y="3868313"/>
              <a:ext cx="7093362" cy="609600"/>
              <a:chOff x="1174231" y="3886200"/>
              <a:chExt cx="7093362" cy="609600"/>
            </a:xfrm>
          </p:grpSpPr>
          <p:grpSp>
            <p:nvGrpSpPr>
              <p:cNvPr id="308252"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08230" name="Group 23552"/>
            <p:cNvGrpSpPr>
              <a:grpSpLocks/>
            </p:cNvGrpSpPr>
            <p:nvPr/>
          </p:nvGrpSpPr>
          <p:grpSpPr bwMode="auto">
            <a:xfrm>
              <a:off x="685799" y="4917584"/>
              <a:ext cx="5784225" cy="609600"/>
              <a:chOff x="685799" y="4695423"/>
              <a:chExt cx="5784225" cy="609600"/>
            </a:xfrm>
          </p:grpSpPr>
          <p:grpSp>
            <p:nvGrpSpPr>
              <p:cNvPr id="308243"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grpSp>
          <p:grpSp>
            <p:nvGrpSpPr>
              <p:cNvPr id="308244"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08245"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8</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24759385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Search for the first value at the left end of the array that is greater than the pivot value</a:t>
            </a:r>
            <a:endParaRPr lang="en-US" dirty="0">
              <a:latin typeface="Courier New" pitchFamily="49" charset="0"/>
              <a:cs typeface="Courier New" pitchFamily="49" charset="0"/>
            </a:endParaRPr>
          </a:p>
        </p:txBody>
      </p:sp>
      <p:grpSp>
        <p:nvGrpSpPr>
          <p:cNvPr id="415747" name="Group 16"/>
          <p:cNvGrpSpPr>
            <a:grpSpLocks/>
          </p:cNvGrpSpPr>
          <p:nvPr/>
        </p:nvGrpSpPr>
        <p:grpSpPr bwMode="auto">
          <a:xfrm>
            <a:off x="3448050" y="2760663"/>
            <a:ext cx="4076700" cy="457200"/>
            <a:chOff x="940761" y="3218432"/>
            <a:chExt cx="4076700" cy="457200"/>
          </a:xfrm>
        </p:grpSpPr>
        <p:grpSp>
          <p:nvGrpSpPr>
            <p:cNvPr id="415748" name="Group 17"/>
            <p:cNvGrpSpPr>
              <a:grpSpLocks/>
            </p:cNvGrpSpPr>
            <p:nvPr/>
          </p:nvGrpSpPr>
          <p:grpSpPr bwMode="auto">
            <a:xfrm>
              <a:off x="940761" y="3218432"/>
              <a:ext cx="2272048" cy="457200"/>
              <a:chOff x="1524000" y="3505200"/>
              <a:chExt cx="2272048" cy="457200"/>
            </a:xfrm>
          </p:grpSpPr>
          <p:sp>
            <p:nvSpPr>
              <p:cNvPr id="24" name="Rectangle 23"/>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25" name="Rectangle 24"/>
              <p:cNvSpPr/>
              <p:nvPr/>
            </p:nvSpPr>
            <p:spPr>
              <a:xfrm>
                <a:off x="19669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26" name="Rectangle 25"/>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27" name="Rectangle 26"/>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28" name="Rectangle 27"/>
              <p:cNvSpPr/>
              <p:nvPr/>
            </p:nvSpPr>
            <p:spPr>
              <a:xfrm>
                <a:off x="33385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15749" name="Group 18"/>
            <p:cNvGrpSpPr>
              <a:grpSpLocks/>
            </p:cNvGrpSpPr>
            <p:nvPr/>
          </p:nvGrpSpPr>
          <p:grpSpPr bwMode="auto">
            <a:xfrm>
              <a:off x="3202613" y="3218432"/>
              <a:ext cx="1814848" cy="457200"/>
              <a:chOff x="1524000" y="3505200"/>
              <a:chExt cx="1814848" cy="457200"/>
            </a:xfrm>
          </p:grpSpPr>
          <p:sp>
            <p:nvSpPr>
              <p:cNvPr id="20" name="Rectangle 19"/>
              <p:cNvSpPr/>
              <p:nvPr/>
            </p:nvSpPr>
            <p:spPr>
              <a:xfrm>
                <a:off x="1524336"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21" name="Rectangle 20"/>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2" name="Rectangle 21"/>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3" name="Rectangle 22"/>
              <p:cNvSpPr/>
              <p:nvPr/>
            </p:nvSpPr>
            <p:spPr>
              <a:xfrm>
                <a:off x="2881648"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80</a:t>
            </a:fld>
            <a:endParaRPr lang="en-US"/>
          </a:p>
        </p:txBody>
      </p:sp>
      <p:sp>
        <p:nvSpPr>
          <p:cNvPr id="5" name="Title 4"/>
          <p:cNvSpPr>
            <a:spLocks noGrp="1"/>
          </p:cNvSpPr>
          <p:nvPr>
            <p:ph type="title"/>
          </p:nvPr>
        </p:nvSpPr>
        <p:spPr/>
        <p:txBody>
          <a:bodyPr/>
          <a:lstStyle/>
          <a:p>
            <a:r>
              <a:rPr lang="en-US" dirty="0"/>
              <a:t>Quicksort Partitioning</a:t>
            </a:r>
          </a:p>
        </p:txBody>
      </p:sp>
      <p:sp>
        <p:nvSpPr>
          <p:cNvPr id="18" name="Down Arrow 1">
            <a:extLst>
              <a:ext uri="{FF2B5EF4-FFF2-40B4-BE49-F238E27FC236}">
                <a16:creationId xmlns:a16="http://schemas.microsoft.com/office/drawing/2014/main" id="{90585D38-D1A5-4C34-A339-95AA41AB866C}"/>
              </a:ext>
            </a:extLst>
          </p:cNvPr>
          <p:cNvSpPr/>
          <p:nvPr/>
        </p:nvSpPr>
        <p:spPr>
          <a:xfrm>
            <a:off x="3576221"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9" name="TextBox 2">
            <a:extLst>
              <a:ext uri="{FF2B5EF4-FFF2-40B4-BE49-F238E27FC236}">
                <a16:creationId xmlns:a16="http://schemas.microsoft.com/office/drawing/2014/main" id="{CF9D386E-737F-475E-92CA-57C88F6E1CF9}"/>
              </a:ext>
            </a:extLst>
          </p:cNvPr>
          <p:cNvSpPr txBox="1">
            <a:spLocks noChangeArrowheads="1"/>
          </p:cNvSpPr>
          <p:nvPr/>
        </p:nvSpPr>
        <p:spPr bwMode="auto">
          <a:xfrm>
            <a:off x="3312696"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spTree>
    <p:extLst>
      <p:ext uri="{BB962C8B-B14F-4D97-AF65-F5344CB8AC3E}">
        <p14:creationId xmlns:p14="http://schemas.microsoft.com/office/powerpoint/2010/main" val="26603039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Search for the first value at the left end of the array that is greater than the pivot value</a:t>
            </a:r>
            <a:endParaRPr lang="en-US" dirty="0">
              <a:latin typeface="Courier New" pitchFamily="49" charset="0"/>
              <a:cs typeface="Courier New" pitchFamily="49" charset="0"/>
            </a:endParaRPr>
          </a:p>
        </p:txBody>
      </p:sp>
      <p:sp>
        <p:nvSpPr>
          <p:cNvPr id="2" name="Down Arrow 1"/>
          <p:cNvSpPr/>
          <p:nvPr/>
        </p:nvSpPr>
        <p:spPr>
          <a:xfrm>
            <a:off x="4038600"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16772" name="TextBox 2"/>
          <p:cNvSpPr txBox="1">
            <a:spLocks noChangeArrowheads="1"/>
          </p:cNvSpPr>
          <p:nvPr/>
        </p:nvSpPr>
        <p:spPr bwMode="auto">
          <a:xfrm>
            <a:off x="377507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grpSp>
        <p:nvGrpSpPr>
          <p:cNvPr id="416773" name="Group 17"/>
          <p:cNvGrpSpPr>
            <a:grpSpLocks/>
          </p:cNvGrpSpPr>
          <p:nvPr/>
        </p:nvGrpSpPr>
        <p:grpSpPr bwMode="auto">
          <a:xfrm>
            <a:off x="3448050" y="2760663"/>
            <a:ext cx="4076700" cy="457200"/>
            <a:chOff x="940761" y="3218432"/>
            <a:chExt cx="4076700" cy="457200"/>
          </a:xfrm>
        </p:grpSpPr>
        <p:grpSp>
          <p:nvGrpSpPr>
            <p:cNvPr id="416774" name="Group 18"/>
            <p:cNvGrpSpPr>
              <a:grpSpLocks/>
            </p:cNvGrpSpPr>
            <p:nvPr/>
          </p:nvGrpSpPr>
          <p:grpSpPr bwMode="auto">
            <a:xfrm>
              <a:off x="940761" y="3218432"/>
              <a:ext cx="2272048" cy="457200"/>
              <a:chOff x="1524000" y="3505200"/>
              <a:chExt cx="2272048" cy="457200"/>
            </a:xfrm>
          </p:grpSpPr>
          <p:sp>
            <p:nvSpPr>
              <p:cNvPr id="25" name="Rectangle 24"/>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26" name="Rectangle 25"/>
              <p:cNvSpPr/>
              <p:nvPr/>
            </p:nvSpPr>
            <p:spPr>
              <a:xfrm>
                <a:off x="19669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27" name="Rectangle 26"/>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28" name="Rectangle 27"/>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29" name="Rectangle 28"/>
              <p:cNvSpPr/>
              <p:nvPr/>
            </p:nvSpPr>
            <p:spPr>
              <a:xfrm>
                <a:off x="33385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16775" name="Group 19"/>
            <p:cNvGrpSpPr>
              <a:grpSpLocks/>
            </p:cNvGrpSpPr>
            <p:nvPr/>
          </p:nvGrpSpPr>
          <p:grpSpPr bwMode="auto">
            <a:xfrm>
              <a:off x="3202613" y="3218432"/>
              <a:ext cx="1814848" cy="457200"/>
              <a:chOff x="1524000" y="3505200"/>
              <a:chExt cx="1814848" cy="457200"/>
            </a:xfrm>
          </p:grpSpPr>
          <p:sp>
            <p:nvSpPr>
              <p:cNvPr id="21" name="Rectangle 20"/>
              <p:cNvSpPr/>
              <p:nvPr/>
            </p:nvSpPr>
            <p:spPr>
              <a:xfrm>
                <a:off x="1524336"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22" name="Rectangle 21"/>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3" name="Rectangle 22"/>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4" name="Rectangle 23"/>
              <p:cNvSpPr/>
              <p:nvPr/>
            </p:nvSpPr>
            <p:spPr>
              <a:xfrm>
                <a:off x="2881648"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sp>
        <p:nvSpPr>
          <p:cNvPr id="3" name="Footer Placeholder 2"/>
          <p:cNvSpPr>
            <a:spLocks noGrp="1"/>
          </p:cNvSpPr>
          <p:nvPr>
            <p:ph type="ftr" sz="quarter" idx="11"/>
          </p:nvPr>
        </p:nvSpPr>
        <p:spPr/>
        <p:txBody>
          <a:bodyPr/>
          <a:lstStyle/>
          <a:p>
            <a:pPr>
              <a:defRPr/>
            </a:pPr>
            <a:r>
              <a:rPr lang="en-US"/>
              <a:t>Sorting (37)</a:t>
            </a:r>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81</a:t>
            </a:fld>
            <a:endParaRPr lang="en-US"/>
          </a:p>
        </p:txBody>
      </p:sp>
      <p:sp>
        <p:nvSpPr>
          <p:cNvPr id="6" name="Title 5"/>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8308286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4038600"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Then search for the first value at the right end of the array that is less than or equal to the pivot value</a:t>
            </a:r>
            <a:endParaRPr lang="en-US" dirty="0">
              <a:latin typeface="Courier New" pitchFamily="49" charset="0"/>
              <a:cs typeface="Courier New" pitchFamily="49" charset="0"/>
            </a:endParaRPr>
          </a:p>
        </p:txBody>
      </p:sp>
      <p:sp>
        <p:nvSpPr>
          <p:cNvPr id="417796" name="TextBox 17"/>
          <p:cNvSpPr txBox="1">
            <a:spLocks noChangeArrowheads="1"/>
          </p:cNvSpPr>
          <p:nvPr/>
        </p:nvSpPr>
        <p:spPr bwMode="auto">
          <a:xfrm>
            <a:off x="377507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grpSp>
        <p:nvGrpSpPr>
          <p:cNvPr id="417797" name="Group 18"/>
          <p:cNvGrpSpPr>
            <a:grpSpLocks/>
          </p:cNvGrpSpPr>
          <p:nvPr/>
        </p:nvGrpSpPr>
        <p:grpSpPr bwMode="auto">
          <a:xfrm>
            <a:off x="3448050" y="2760663"/>
            <a:ext cx="4076700" cy="457200"/>
            <a:chOff x="940761" y="3218432"/>
            <a:chExt cx="4076700" cy="457200"/>
          </a:xfrm>
        </p:grpSpPr>
        <p:grpSp>
          <p:nvGrpSpPr>
            <p:cNvPr id="417798" name="Group 19"/>
            <p:cNvGrpSpPr>
              <a:grpSpLocks/>
            </p:cNvGrpSpPr>
            <p:nvPr/>
          </p:nvGrpSpPr>
          <p:grpSpPr bwMode="auto">
            <a:xfrm>
              <a:off x="940761" y="3218432"/>
              <a:ext cx="2272048" cy="457200"/>
              <a:chOff x="1524000" y="3505200"/>
              <a:chExt cx="2272048" cy="457200"/>
            </a:xfrm>
          </p:grpSpPr>
          <p:sp>
            <p:nvSpPr>
              <p:cNvPr id="26" name="Rectangle 25"/>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27" name="Rectangle 26"/>
              <p:cNvSpPr/>
              <p:nvPr/>
            </p:nvSpPr>
            <p:spPr>
              <a:xfrm>
                <a:off x="19669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28" name="Rectangle 27"/>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29" name="Rectangle 28"/>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0" name="Rectangle 29"/>
              <p:cNvSpPr/>
              <p:nvPr/>
            </p:nvSpPr>
            <p:spPr>
              <a:xfrm>
                <a:off x="33385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17799" name="Group 20"/>
            <p:cNvGrpSpPr>
              <a:grpSpLocks/>
            </p:cNvGrpSpPr>
            <p:nvPr/>
          </p:nvGrpSpPr>
          <p:grpSpPr bwMode="auto">
            <a:xfrm>
              <a:off x="3202613" y="3218432"/>
              <a:ext cx="1814848" cy="457200"/>
              <a:chOff x="1524000" y="3505200"/>
              <a:chExt cx="1814848" cy="457200"/>
            </a:xfrm>
          </p:grpSpPr>
          <p:sp>
            <p:nvSpPr>
              <p:cNvPr id="22" name="Rectangle 21"/>
              <p:cNvSpPr/>
              <p:nvPr/>
            </p:nvSpPr>
            <p:spPr>
              <a:xfrm>
                <a:off x="1524336"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23" name="Rectangle 22"/>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4" name="Rectangle 23"/>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5" name="Rectangle 24"/>
              <p:cNvSpPr/>
              <p:nvPr/>
            </p:nvSpPr>
            <p:spPr>
              <a:xfrm>
                <a:off x="2881648"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82</a:t>
            </a:fld>
            <a:endParaRPr lang="en-US"/>
          </a:p>
        </p:txBody>
      </p:sp>
      <p:sp>
        <p:nvSpPr>
          <p:cNvPr id="5" name="Title 4"/>
          <p:cNvSpPr>
            <a:spLocks noGrp="1"/>
          </p:cNvSpPr>
          <p:nvPr>
            <p:ph type="title"/>
          </p:nvPr>
        </p:nvSpPr>
        <p:spPr/>
        <p:txBody>
          <a:bodyPr/>
          <a:lstStyle/>
          <a:p>
            <a:r>
              <a:rPr lang="en-US" dirty="0"/>
              <a:t>Quicksort Partitioning</a:t>
            </a:r>
          </a:p>
        </p:txBody>
      </p:sp>
      <p:sp>
        <p:nvSpPr>
          <p:cNvPr id="20" name="Down Arrow 17">
            <a:extLst>
              <a:ext uri="{FF2B5EF4-FFF2-40B4-BE49-F238E27FC236}">
                <a16:creationId xmlns:a16="http://schemas.microsoft.com/office/drawing/2014/main" id="{A0491627-640E-49CB-8EA6-F5209BB926C8}"/>
              </a:ext>
            </a:extLst>
          </p:cNvPr>
          <p:cNvSpPr/>
          <p:nvPr/>
        </p:nvSpPr>
        <p:spPr>
          <a:xfrm>
            <a:off x="7625179"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1" name="TextBox 19">
            <a:extLst>
              <a:ext uri="{FF2B5EF4-FFF2-40B4-BE49-F238E27FC236}">
                <a16:creationId xmlns:a16="http://schemas.microsoft.com/office/drawing/2014/main" id="{51EF0C1E-C3E6-49EF-86FA-04766F7615DC}"/>
              </a:ext>
            </a:extLst>
          </p:cNvPr>
          <p:cNvSpPr txBox="1">
            <a:spLocks noChangeArrowheads="1"/>
          </p:cNvSpPr>
          <p:nvPr/>
        </p:nvSpPr>
        <p:spPr bwMode="auto">
          <a:xfrm>
            <a:off x="7361654"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spTree>
    <p:extLst>
      <p:ext uri="{BB962C8B-B14F-4D97-AF65-F5344CB8AC3E}">
        <p14:creationId xmlns:p14="http://schemas.microsoft.com/office/powerpoint/2010/main" val="20570799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4038600"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Then search for the first value at the right end of the array that is less than or equal to the pivot value</a:t>
            </a:r>
            <a:endParaRPr lang="en-US" dirty="0">
              <a:latin typeface="Courier New" pitchFamily="49" charset="0"/>
              <a:cs typeface="Courier New" pitchFamily="49" charset="0"/>
            </a:endParaRPr>
          </a:p>
        </p:txBody>
      </p:sp>
      <p:sp>
        <p:nvSpPr>
          <p:cNvPr id="18" name="Down Arrow 17"/>
          <p:cNvSpPr/>
          <p:nvPr/>
        </p:nvSpPr>
        <p:spPr>
          <a:xfrm>
            <a:off x="7181850"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18821" name="TextBox 18"/>
          <p:cNvSpPr txBox="1">
            <a:spLocks noChangeArrowheads="1"/>
          </p:cNvSpPr>
          <p:nvPr/>
        </p:nvSpPr>
        <p:spPr bwMode="auto">
          <a:xfrm>
            <a:off x="377507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sp>
        <p:nvSpPr>
          <p:cNvPr id="418822" name="TextBox 19"/>
          <p:cNvSpPr txBox="1">
            <a:spLocks noChangeArrowheads="1"/>
          </p:cNvSpPr>
          <p:nvPr/>
        </p:nvSpPr>
        <p:spPr bwMode="auto">
          <a:xfrm>
            <a:off x="691832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grpSp>
        <p:nvGrpSpPr>
          <p:cNvPr id="418823" name="Group 20"/>
          <p:cNvGrpSpPr>
            <a:grpSpLocks/>
          </p:cNvGrpSpPr>
          <p:nvPr/>
        </p:nvGrpSpPr>
        <p:grpSpPr bwMode="auto">
          <a:xfrm>
            <a:off x="3448050" y="2760663"/>
            <a:ext cx="4076700" cy="457200"/>
            <a:chOff x="940761" y="3218432"/>
            <a:chExt cx="4076700" cy="457200"/>
          </a:xfrm>
        </p:grpSpPr>
        <p:grpSp>
          <p:nvGrpSpPr>
            <p:cNvPr id="418824" name="Group 21"/>
            <p:cNvGrpSpPr>
              <a:grpSpLocks/>
            </p:cNvGrpSpPr>
            <p:nvPr/>
          </p:nvGrpSpPr>
          <p:grpSpPr bwMode="auto">
            <a:xfrm>
              <a:off x="940761" y="3218432"/>
              <a:ext cx="2272048" cy="457200"/>
              <a:chOff x="1524000" y="3505200"/>
              <a:chExt cx="2272048" cy="457200"/>
            </a:xfrm>
          </p:grpSpPr>
          <p:sp>
            <p:nvSpPr>
              <p:cNvPr id="28" name="Rectangle 27"/>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29" name="Rectangle 28"/>
              <p:cNvSpPr/>
              <p:nvPr/>
            </p:nvSpPr>
            <p:spPr>
              <a:xfrm>
                <a:off x="19669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30" name="Rectangle 29"/>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1" name="Rectangle 30"/>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2" name="Rectangle 31"/>
              <p:cNvSpPr/>
              <p:nvPr/>
            </p:nvSpPr>
            <p:spPr>
              <a:xfrm>
                <a:off x="33385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18825" name="Group 22"/>
            <p:cNvGrpSpPr>
              <a:grpSpLocks/>
            </p:cNvGrpSpPr>
            <p:nvPr/>
          </p:nvGrpSpPr>
          <p:grpSpPr bwMode="auto">
            <a:xfrm>
              <a:off x="3202613" y="3218432"/>
              <a:ext cx="1814848" cy="457200"/>
              <a:chOff x="1524000" y="3505200"/>
              <a:chExt cx="1814848" cy="457200"/>
            </a:xfrm>
          </p:grpSpPr>
          <p:sp>
            <p:nvSpPr>
              <p:cNvPr id="24" name="Rectangle 23"/>
              <p:cNvSpPr/>
              <p:nvPr/>
            </p:nvSpPr>
            <p:spPr>
              <a:xfrm>
                <a:off x="1524336"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25" name="Rectangle 24"/>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6" name="Rectangle 25"/>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7" name="Rectangle 26"/>
              <p:cNvSpPr/>
              <p:nvPr/>
            </p:nvSpPr>
            <p:spPr>
              <a:xfrm>
                <a:off x="2881648"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83</a:t>
            </a:fld>
            <a:endParaRPr lang="en-US"/>
          </a:p>
        </p:txBody>
      </p:sp>
      <p:sp>
        <p:nvSpPr>
          <p:cNvPr id="5" name="Title 4"/>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1664020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4038600"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Exchange these values</a:t>
            </a:r>
            <a:endParaRPr lang="en-US" dirty="0">
              <a:latin typeface="Courier New" pitchFamily="49" charset="0"/>
              <a:cs typeface="Courier New" pitchFamily="49" charset="0"/>
            </a:endParaRPr>
          </a:p>
        </p:txBody>
      </p:sp>
      <p:sp>
        <p:nvSpPr>
          <p:cNvPr id="18" name="Down Arrow 17"/>
          <p:cNvSpPr/>
          <p:nvPr/>
        </p:nvSpPr>
        <p:spPr>
          <a:xfrm>
            <a:off x="7181850"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19845" name="TextBox 18"/>
          <p:cNvSpPr txBox="1">
            <a:spLocks noChangeArrowheads="1"/>
          </p:cNvSpPr>
          <p:nvPr/>
        </p:nvSpPr>
        <p:spPr bwMode="auto">
          <a:xfrm>
            <a:off x="377507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sp>
        <p:nvSpPr>
          <p:cNvPr id="419846" name="TextBox 19"/>
          <p:cNvSpPr txBox="1">
            <a:spLocks noChangeArrowheads="1"/>
          </p:cNvSpPr>
          <p:nvPr/>
        </p:nvSpPr>
        <p:spPr bwMode="auto">
          <a:xfrm>
            <a:off x="691832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grpSp>
        <p:nvGrpSpPr>
          <p:cNvPr id="419847" name="Group 20"/>
          <p:cNvGrpSpPr>
            <a:grpSpLocks/>
          </p:cNvGrpSpPr>
          <p:nvPr/>
        </p:nvGrpSpPr>
        <p:grpSpPr bwMode="auto">
          <a:xfrm>
            <a:off x="3448050" y="2760663"/>
            <a:ext cx="4076700" cy="457200"/>
            <a:chOff x="940761" y="3218432"/>
            <a:chExt cx="4076700" cy="457200"/>
          </a:xfrm>
        </p:grpSpPr>
        <p:grpSp>
          <p:nvGrpSpPr>
            <p:cNvPr id="419848" name="Group 21"/>
            <p:cNvGrpSpPr>
              <a:grpSpLocks/>
            </p:cNvGrpSpPr>
            <p:nvPr/>
          </p:nvGrpSpPr>
          <p:grpSpPr bwMode="auto">
            <a:xfrm>
              <a:off x="940761" y="3218432"/>
              <a:ext cx="2272048" cy="457200"/>
              <a:chOff x="1524000" y="3505200"/>
              <a:chExt cx="2272048" cy="457200"/>
            </a:xfrm>
          </p:grpSpPr>
          <p:sp>
            <p:nvSpPr>
              <p:cNvPr id="28" name="Rectangle 27"/>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29" name="Rectangle 28"/>
              <p:cNvSpPr/>
              <p:nvPr/>
            </p:nvSpPr>
            <p:spPr>
              <a:xfrm>
                <a:off x="19669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sp>
            <p:nvSpPr>
              <p:cNvPr id="30" name="Rectangle 29"/>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1" name="Rectangle 30"/>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2" name="Rectangle 31"/>
              <p:cNvSpPr/>
              <p:nvPr/>
            </p:nvSpPr>
            <p:spPr>
              <a:xfrm>
                <a:off x="33385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19849" name="Group 22"/>
            <p:cNvGrpSpPr>
              <a:grpSpLocks/>
            </p:cNvGrpSpPr>
            <p:nvPr/>
          </p:nvGrpSpPr>
          <p:grpSpPr bwMode="auto">
            <a:xfrm>
              <a:off x="3202613" y="3218432"/>
              <a:ext cx="1814848" cy="457200"/>
              <a:chOff x="1524000" y="3505200"/>
              <a:chExt cx="1814848" cy="457200"/>
            </a:xfrm>
          </p:grpSpPr>
          <p:sp>
            <p:nvSpPr>
              <p:cNvPr id="24" name="Rectangle 23"/>
              <p:cNvSpPr/>
              <p:nvPr/>
            </p:nvSpPr>
            <p:spPr>
              <a:xfrm>
                <a:off x="1524336"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25" name="Rectangle 24"/>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6" name="Rectangle 25"/>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7" name="Rectangle 26"/>
              <p:cNvSpPr/>
              <p:nvPr/>
            </p:nvSpPr>
            <p:spPr>
              <a:xfrm>
                <a:off x="2881648"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grpSp>
      </p:gr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84</a:t>
            </a:fld>
            <a:endParaRPr lang="en-US"/>
          </a:p>
        </p:txBody>
      </p:sp>
      <p:sp>
        <p:nvSpPr>
          <p:cNvPr id="5" name="Title 4"/>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13200900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Exchange these values</a:t>
            </a:r>
            <a:endParaRPr lang="en-US" dirty="0">
              <a:latin typeface="Courier New" pitchFamily="49" charset="0"/>
              <a:cs typeface="Courier New" pitchFamily="49" charset="0"/>
            </a:endParaRPr>
          </a:p>
        </p:txBody>
      </p:sp>
      <p:grpSp>
        <p:nvGrpSpPr>
          <p:cNvPr id="420867" name="Group 20"/>
          <p:cNvGrpSpPr>
            <a:grpSpLocks/>
          </p:cNvGrpSpPr>
          <p:nvPr/>
        </p:nvGrpSpPr>
        <p:grpSpPr bwMode="auto">
          <a:xfrm>
            <a:off x="3448050" y="2760663"/>
            <a:ext cx="4076700" cy="457200"/>
            <a:chOff x="940761" y="3218432"/>
            <a:chExt cx="4076700" cy="457200"/>
          </a:xfrm>
        </p:grpSpPr>
        <p:grpSp>
          <p:nvGrpSpPr>
            <p:cNvPr id="420868" name="Group 21"/>
            <p:cNvGrpSpPr>
              <a:grpSpLocks/>
            </p:cNvGrpSpPr>
            <p:nvPr/>
          </p:nvGrpSpPr>
          <p:grpSpPr bwMode="auto">
            <a:xfrm>
              <a:off x="940761" y="3218432"/>
              <a:ext cx="2272048" cy="457200"/>
              <a:chOff x="1524000" y="3505200"/>
              <a:chExt cx="2272048" cy="457200"/>
            </a:xfrm>
          </p:grpSpPr>
          <p:sp>
            <p:nvSpPr>
              <p:cNvPr id="28" name="Rectangle 27"/>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29" name="Rectangle 28"/>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30" name="Rectangle 29"/>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1" name="Rectangle 30"/>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2" name="Rectangle 31"/>
              <p:cNvSpPr/>
              <p:nvPr/>
            </p:nvSpPr>
            <p:spPr>
              <a:xfrm>
                <a:off x="33385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20869" name="Group 22"/>
            <p:cNvGrpSpPr>
              <a:grpSpLocks/>
            </p:cNvGrpSpPr>
            <p:nvPr/>
          </p:nvGrpSpPr>
          <p:grpSpPr bwMode="auto">
            <a:xfrm>
              <a:off x="3202613" y="3218432"/>
              <a:ext cx="1814848" cy="457200"/>
              <a:chOff x="1524000" y="3505200"/>
              <a:chExt cx="1814848" cy="457200"/>
            </a:xfrm>
          </p:grpSpPr>
          <p:sp>
            <p:nvSpPr>
              <p:cNvPr id="24" name="Rectangle 23"/>
              <p:cNvSpPr/>
              <p:nvPr/>
            </p:nvSpPr>
            <p:spPr>
              <a:xfrm>
                <a:off x="1524336"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25" name="Rectangle 24"/>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6" name="Rectangle 25"/>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7" name="Rectangle 26"/>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85</a:t>
            </a:fld>
            <a:endParaRPr lang="en-US"/>
          </a:p>
        </p:txBody>
      </p:sp>
      <p:sp>
        <p:nvSpPr>
          <p:cNvPr id="4" name="Title 3"/>
          <p:cNvSpPr>
            <a:spLocks noGrp="1"/>
          </p:cNvSpPr>
          <p:nvPr>
            <p:ph type="title"/>
          </p:nvPr>
        </p:nvSpPr>
        <p:spPr/>
        <p:txBody>
          <a:bodyPr/>
          <a:lstStyle/>
          <a:p>
            <a:r>
              <a:rPr lang="en-US" dirty="0"/>
              <a:t>Quicksort Partitioning</a:t>
            </a:r>
          </a:p>
        </p:txBody>
      </p:sp>
      <p:sp>
        <p:nvSpPr>
          <p:cNvPr id="18" name="Down Arrow 1">
            <a:extLst>
              <a:ext uri="{FF2B5EF4-FFF2-40B4-BE49-F238E27FC236}">
                <a16:creationId xmlns:a16="http://schemas.microsoft.com/office/drawing/2014/main" id="{F195012B-370A-4A9B-B7B3-D7894A3B4BA0}"/>
              </a:ext>
            </a:extLst>
          </p:cNvPr>
          <p:cNvSpPr/>
          <p:nvPr/>
        </p:nvSpPr>
        <p:spPr>
          <a:xfrm>
            <a:off x="4038600"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9" name="Down Arrow 17">
            <a:extLst>
              <a:ext uri="{FF2B5EF4-FFF2-40B4-BE49-F238E27FC236}">
                <a16:creationId xmlns:a16="http://schemas.microsoft.com/office/drawing/2014/main" id="{B0B97B27-8B2D-42FA-B387-E4140BCD4DFD}"/>
              </a:ext>
            </a:extLst>
          </p:cNvPr>
          <p:cNvSpPr/>
          <p:nvPr/>
        </p:nvSpPr>
        <p:spPr>
          <a:xfrm>
            <a:off x="7181850"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0" name="TextBox 18">
            <a:extLst>
              <a:ext uri="{FF2B5EF4-FFF2-40B4-BE49-F238E27FC236}">
                <a16:creationId xmlns:a16="http://schemas.microsoft.com/office/drawing/2014/main" id="{FA5607D1-B39C-4621-96F0-324EDAA35F80}"/>
              </a:ext>
            </a:extLst>
          </p:cNvPr>
          <p:cNvSpPr txBox="1">
            <a:spLocks noChangeArrowheads="1"/>
          </p:cNvSpPr>
          <p:nvPr/>
        </p:nvSpPr>
        <p:spPr bwMode="auto">
          <a:xfrm>
            <a:off x="377507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sp>
        <p:nvSpPr>
          <p:cNvPr id="21" name="TextBox 19">
            <a:extLst>
              <a:ext uri="{FF2B5EF4-FFF2-40B4-BE49-F238E27FC236}">
                <a16:creationId xmlns:a16="http://schemas.microsoft.com/office/drawing/2014/main" id="{90698ED3-E4CA-43F5-8E04-223DEFA60CE3}"/>
              </a:ext>
            </a:extLst>
          </p:cNvPr>
          <p:cNvSpPr txBox="1">
            <a:spLocks noChangeArrowheads="1"/>
          </p:cNvSpPr>
          <p:nvPr/>
        </p:nvSpPr>
        <p:spPr bwMode="auto">
          <a:xfrm>
            <a:off x="691832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spTree>
    <p:extLst>
      <p:ext uri="{BB962C8B-B14F-4D97-AF65-F5344CB8AC3E}">
        <p14:creationId xmlns:p14="http://schemas.microsoft.com/office/powerpoint/2010/main" val="14344580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Repeat</a:t>
            </a:r>
            <a:endParaRPr lang="en-US" dirty="0">
              <a:latin typeface="Courier New" pitchFamily="49" charset="0"/>
              <a:cs typeface="Courier New" pitchFamily="49" charset="0"/>
            </a:endParaRPr>
          </a:p>
        </p:txBody>
      </p:sp>
      <p:grpSp>
        <p:nvGrpSpPr>
          <p:cNvPr id="421891" name="Group 18"/>
          <p:cNvGrpSpPr>
            <a:grpSpLocks/>
          </p:cNvGrpSpPr>
          <p:nvPr/>
        </p:nvGrpSpPr>
        <p:grpSpPr bwMode="auto">
          <a:xfrm>
            <a:off x="3448050" y="2760663"/>
            <a:ext cx="4076700" cy="457200"/>
            <a:chOff x="940761" y="3218432"/>
            <a:chExt cx="4076700" cy="457200"/>
          </a:xfrm>
        </p:grpSpPr>
        <p:grpSp>
          <p:nvGrpSpPr>
            <p:cNvPr id="421892" name="Group 19"/>
            <p:cNvGrpSpPr>
              <a:grpSpLocks/>
            </p:cNvGrpSpPr>
            <p:nvPr/>
          </p:nvGrpSpPr>
          <p:grpSpPr bwMode="auto">
            <a:xfrm>
              <a:off x="940761" y="3218432"/>
              <a:ext cx="2272048" cy="457200"/>
              <a:chOff x="1524000" y="3505200"/>
              <a:chExt cx="2272048" cy="457200"/>
            </a:xfrm>
          </p:grpSpPr>
          <p:sp>
            <p:nvSpPr>
              <p:cNvPr id="26" name="Rectangle 25"/>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27" name="Rectangle 26"/>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28" name="Rectangle 27"/>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29" name="Rectangle 28"/>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0" name="Rectangle 29"/>
              <p:cNvSpPr/>
              <p:nvPr/>
            </p:nvSpPr>
            <p:spPr>
              <a:xfrm>
                <a:off x="33385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21893" name="Group 20"/>
            <p:cNvGrpSpPr>
              <a:grpSpLocks/>
            </p:cNvGrpSpPr>
            <p:nvPr/>
          </p:nvGrpSpPr>
          <p:grpSpPr bwMode="auto">
            <a:xfrm>
              <a:off x="3202613" y="3218432"/>
              <a:ext cx="1814848" cy="457200"/>
              <a:chOff x="1524000" y="3505200"/>
              <a:chExt cx="1814848" cy="457200"/>
            </a:xfrm>
          </p:grpSpPr>
          <p:sp>
            <p:nvSpPr>
              <p:cNvPr id="22" name="Rectangle 21"/>
              <p:cNvSpPr/>
              <p:nvPr/>
            </p:nvSpPr>
            <p:spPr>
              <a:xfrm>
                <a:off x="1524336"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23" name="Rectangle 22"/>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4" name="Rectangle 23"/>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5" name="Rectangle 24"/>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86</a:t>
            </a:fld>
            <a:endParaRPr lang="en-US"/>
          </a:p>
        </p:txBody>
      </p:sp>
      <p:sp>
        <p:nvSpPr>
          <p:cNvPr id="4" name="Title 3"/>
          <p:cNvSpPr>
            <a:spLocks noGrp="1"/>
          </p:cNvSpPr>
          <p:nvPr>
            <p:ph type="title"/>
          </p:nvPr>
        </p:nvSpPr>
        <p:spPr/>
        <p:txBody>
          <a:bodyPr/>
          <a:lstStyle/>
          <a:p>
            <a:r>
              <a:rPr lang="en-US" dirty="0"/>
              <a:t>Quicksort Partitioning</a:t>
            </a:r>
          </a:p>
        </p:txBody>
      </p:sp>
      <p:sp>
        <p:nvSpPr>
          <p:cNvPr id="18" name="Down Arrow 1">
            <a:extLst>
              <a:ext uri="{FF2B5EF4-FFF2-40B4-BE49-F238E27FC236}">
                <a16:creationId xmlns:a16="http://schemas.microsoft.com/office/drawing/2014/main" id="{FBF02385-EEBE-4490-B54A-752ED368FB33}"/>
              </a:ext>
            </a:extLst>
          </p:cNvPr>
          <p:cNvSpPr/>
          <p:nvPr/>
        </p:nvSpPr>
        <p:spPr>
          <a:xfrm>
            <a:off x="4038600"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9" name="Down Arrow 17">
            <a:extLst>
              <a:ext uri="{FF2B5EF4-FFF2-40B4-BE49-F238E27FC236}">
                <a16:creationId xmlns:a16="http://schemas.microsoft.com/office/drawing/2014/main" id="{5C94ADDF-D359-4302-A6BE-FE700E536CDA}"/>
              </a:ext>
            </a:extLst>
          </p:cNvPr>
          <p:cNvSpPr/>
          <p:nvPr/>
        </p:nvSpPr>
        <p:spPr>
          <a:xfrm>
            <a:off x="7181850"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0" name="TextBox 18">
            <a:extLst>
              <a:ext uri="{FF2B5EF4-FFF2-40B4-BE49-F238E27FC236}">
                <a16:creationId xmlns:a16="http://schemas.microsoft.com/office/drawing/2014/main" id="{1CF1D779-9045-4D69-B183-6858130BEF6A}"/>
              </a:ext>
            </a:extLst>
          </p:cNvPr>
          <p:cNvSpPr txBox="1">
            <a:spLocks noChangeArrowheads="1"/>
          </p:cNvSpPr>
          <p:nvPr/>
        </p:nvSpPr>
        <p:spPr bwMode="auto">
          <a:xfrm>
            <a:off x="377507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sp>
        <p:nvSpPr>
          <p:cNvPr id="21" name="TextBox 19">
            <a:extLst>
              <a:ext uri="{FF2B5EF4-FFF2-40B4-BE49-F238E27FC236}">
                <a16:creationId xmlns:a16="http://schemas.microsoft.com/office/drawing/2014/main" id="{056B64FC-7C43-43D9-8A59-75BC50F4D24C}"/>
              </a:ext>
            </a:extLst>
          </p:cNvPr>
          <p:cNvSpPr txBox="1">
            <a:spLocks noChangeArrowheads="1"/>
          </p:cNvSpPr>
          <p:nvPr/>
        </p:nvSpPr>
        <p:spPr bwMode="auto">
          <a:xfrm>
            <a:off x="691832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spTree>
    <p:extLst>
      <p:ext uri="{BB962C8B-B14F-4D97-AF65-F5344CB8AC3E}">
        <p14:creationId xmlns:p14="http://schemas.microsoft.com/office/powerpoint/2010/main" val="34716957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376863"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Find first value at left end greater than pivot</a:t>
            </a:r>
            <a:endParaRPr lang="en-US" dirty="0">
              <a:latin typeface="Courier New" pitchFamily="49" charset="0"/>
              <a:cs typeface="Courier New" pitchFamily="49" charset="0"/>
            </a:endParaRPr>
          </a:p>
        </p:txBody>
      </p:sp>
      <p:sp>
        <p:nvSpPr>
          <p:cNvPr id="422916" name="TextBox 18"/>
          <p:cNvSpPr txBox="1">
            <a:spLocks noChangeArrowheads="1"/>
          </p:cNvSpPr>
          <p:nvPr/>
        </p:nvSpPr>
        <p:spPr bwMode="auto">
          <a:xfrm>
            <a:off x="5114926" y="2041525"/>
            <a:ext cx="754063"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grpSp>
        <p:nvGrpSpPr>
          <p:cNvPr id="422917" name="Group 20"/>
          <p:cNvGrpSpPr>
            <a:grpSpLocks/>
          </p:cNvGrpSpPr>
          <p:nvPr/>
        </p:nvGrpSpPr>
        <p:grpSpPr bwMode="auto">
          <a:xfrm>
            <a:off x="3448050" y="2760663"/>
            <a:ext cx="4076700" cy="457200"/>
            <a:chOff x="940761" y="3218432"/>
            <a:chExt cx="4076700" cy="457200"/>
          </a:xfrm>
        </p:grpSpPr>
        <p:grpSp>
          <p:nvGrpSpPr>
            <p:cNvPr id="422918" name="Group 21"/>
            <p:cNvGrpSpPr>
              <a:grpSpLocks/>
            </p:cNvGrpSpPr>
            <p:nvPr/>
          </p:nvGrpSpPr>
          <p:grpSpPr bwMode="auto">
            <a:xfrm>
              <a:off x="940761" y="3218432"/>
              <a:ext cx="2272048" cy="457200"/>
              <a:chOff x="1524000" y="3505200"/>
              <a:chExt cx="2272048" cy="457200"/>
            </a:xfrm>
          </p:grpSpPr>
          <p:sp>
            <p:nvSpPr>
              <p:cNvPr id="28" name="Rectangle 27"/>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29" name="Rectangle 28"/>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30" name="Rectangle 29"/>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1" name="Rectangle 30"/>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2" name="Rectangle 31"/>
              <p:cNvSpPr/>
              <p:nvPr/>
            </p:nvSpPr>
            <p:spPr>
              <a:xfrm>
                <a:off x="33385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22919" name="Group 22"/>
            <p:cNvGrpSpPr>
              <a:grpSpLocks/>
            </p:cNvGrpSpPr>
            <p:nvPr/>
          </p:nvGrpSpPr>
          <p:grpSpPr bwMode="auto">
            <a:xfrm>
              <a:off x="3202613" y="3218432"/>
              <a:ext cx="1814848" cy="457200"/>
              <a:chOff x="1524000" y="3505200"/>
              <a:chExt cx="1814848" cy="457200"/>
            </a:xfrm>
          </p:grpSpPr>
          <p:sp>
            <p:nvSpPr>
              <p:cNvPr id="24" name="Rectangle 23"/>
              <p:cNvSpPr/>
              <p:nvPr/>
            </p:nvSpPr>
            <p:spPr>
              <a:xfrm>
                <a:off x="1524336"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25" name="Rectangle 24"/>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6" name="Rectangle 25"/>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7" name="Rectangle 26"/>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87</a:t>
            </a:fld>
            <a:endParaRPr lang="en-US"/>
          </a:p>
        </p:txBody>
      </p:sp>
      <p:sp>
        <p:nvSpPr>
          <p:cNvPr id="5" name="Title 4"/>
          <p:cNvSpPr>
            <a:spLocks noGrp="1"/>
          </p:cNvSpPr>
          <p:nvPr>
            <p:ph type="title"/>
          </p:nvPr>
        </p:nvSpPr>
        <p:spPr/>
        <p:txBody>
          <a:bodyPr/>
          <a:lstStyle/>
          <a:p>
            <a:r>
              <a:rPr lang="en-US" dirty="0"/>
              <a:t>Quicksort Partitioning</a:t>
            </a:r>
          </a:p>
        </p:txBody>
      </p:sp>
      <p:sp>
        <p:nvSpPr>
          <p:cNvPr id="20" name="Down Arrow 17">
            <a:extLst>
              <a:ext uri="{FF2B5EF4-FFF2-40B4-BE49-F238E27FC236}">
                <a16:creationId xmlns:a16="http://schemas.microsoft.com/office/drawing/2014/main" id="{2D57D835-E67C-44EB-A9A1-6C0D03FEAA98}"/>
              </a:ext>
            </a:extLst>
          </p:cNvPr>
          <p:cNvSpPr/>
          <p:nvPr/>
        </p:nvSpPr>
        <p:spPr>
          <a:xfrm>
            <a:off x="7181850"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1" name="TextBox 19">
            <a:extLst>
              <a:ext uri="{FF2B5EF4-FFF2-40B4-BE49-F238E27FC236}">
                <a16:creationId xmlns:a16="http://schemas.microsoft.com/office/drawing/2014/main" id="{D014543A-ADF9-4AB3-9356-24C6374137D7}"/>
              </a:ext>
            </a:extLst>
          </p:cNvPr>
          <p:cNvSpPr txBox="1">
            <a:spLocks noChangeArrowheads="1"/>
          </p:cNvSpPr>
          <p:nvPr/>
        </p:nvSpPr>
        <p:spPr bwMode="auto">
          <a:xfrm>
            <a:off x="6918325" y="2027238"/>
            <a:ext cx="755650"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spTree>
    <p:extLst>
      <p:ext uri="{BB962C8B-B14F-4D97-AF65-F5344CB8AC3E}">
        <p14:creationId xmlns:p14="http://schemas.microsoft.com/office/powerpoint/2010/main" val="999734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376863"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Find first value at right end less than or equal to pivot</a:t>
            </a:r>
            <a:endParaRPr lang="en-US" dirty="0">
              <a:latin typeface="Courier New" pitchFamily="49" charset="0"/>
              <a:cs typeface="Courier New" pitchFamily="49" charset="0"/>
            </a:endParaRPr>
          </a:p>
        </p:txBody>
      </p:sp>
      <p:sp>
        <p:nvSpPr>
          <p:cNvPr id="18" name="Down Arrow 17"/>
          <p:cNvSpPr/>
          <p:nvPr/>
        </p:nvSpPr>
        <p:spPr>
          <a:xfrm>
            <a:off x="5824538"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23941" name="TextBox 18"/>
          <p:cNvSpPr txBox="1">
            <a:spLocks noChangeArrowheads="1"/>
          </p:cNvSpPr>
          <p:nvPr/>
        </p:nvSpPr>
        <p:spPr bwMode="auto">
          <a:xfrm>
            <a:off x="5114926" y="2041525"/>
            <a:ext cx="754063"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sp>
        <p:nvSpPr>
          <p:cNvPr id="423942" name="TextBox 19"/>
          <p:cNvSpPr txBox="1">
            <a:spLocks noChangeArrowheads="1"/>
          </p:cNvSpPr>
          <p:nvPr/>
        </p:nvSpPr>
        <p:spPr bwMode="auto">
          <a:xfrm>
            <a:off x="5561013" y="2041525"/>
            <a:ext cx="754062"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grpSp>
        <p:nvGrpSpPr>
          <p:cNvPr id="423943" name="Group 20"/>
          <p:cNvGrpSpPr>
            <a:grpSpLocks/>
          </p:cNvGrpSpPr>
          <p:nvPr/>
        </p:nvGrpSpPr>
        <p:grpSpPr bwMode="auto">
          <a:xfrm>
            <a:off x="3448050" y="2760663"/>
            <a:ext cx="4076700" cy="457200"/>
            <a:chOff x="940761" y="3218432"/>
            <a:chExt cx="4076700" cy="457200"/>
          </a:xfrm>
        </p:grpSpPr>
        <p:grpSp>
          <p:nvGrpSpPr>
            <p:cNvPr id="423944" name="Group 21"/>
            <p:cNvGrpSpPr>
              <a:grpSpLocks/>
            </p:cNvGrpSpPr>
            <p:nvPr/>
          </p:nvGrpSpPr>
          <p:grpSpPr bwMode="auto">
            <a:xfrm>
              <a:off x="940761" y="3218432"/>
              <a:ext cx="2272048" cy="457200"/>
              <a:chOff x="1524000" y="3505200"/>
              <a:chExt cx="2272048" cy="457200"/>
            </a:xfrm>
          </p:grpSpPr>
          <p:sp>
            <p:nvSpPr>
              <p:cNvPr id="28" name="Rectangle 27"/>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29" name="Rectangle 28"/>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30" name="Rectangle 29"/>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1" name="Rectangle 30"/>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2" name="Rectangle 31"/>
              <p:cNvSpPr/>
              <p:nvPr/>
            </p:nvSpPr>
            <p:spPr>
              <a:xfrm>
                <a:off x="3338513"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grpSp>
        <p:grpSp>
          <p:nvGrpSpPr>
            <p:cNvPr id="423945" name="Group 22"/>
            <p:cNvGrpSpPr>
              <a:grpSpLocks/>
            </p:cNvGrpSpPr>
            <p:nvPr/>
          </p:nvGrpSpPr>
          <p:grpSpPr bwMode="auto">
            <a:xfrm>
              <a:off x="3202613" y="3218432"/>
              <a:ext cx="1814848" cy="457200"/>
              <a:chOff x="1524000" y="3505200"/>
              <a:chExt cx="1814848" cy="457200"/>
            </a:xfrm>
          </p:grpSpPr>
          <p:sp>
            <p:nvSpPr>
              <p:cNvPr id="24" name="Rectangle 23"/>
              <p:cNvSpPr/>
              <p:nvPr/>
            </p:nvSpPr>
            <p:spPr>
              <a:xfrm>
                <a:off x="1524336"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25" name="Rectangle 24"/>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6" name="Rectangle 25"/>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7" name="Rectangle 26"/>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88</a:t>
            </a:fld>
            <a:endParaRPr lang="en-US"/>
          </a:p>
        </p:txBody>
      </p:sp>
      <p:sp>
        <p:nvSpPr>
          <p:cNvPr id="5" name="Title 4"/>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3737099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Exchange</a:t>
            </a:r>
            <a:endParaRPr lang="en-US" dirty="0">
              <a:latin typeface="Courier New" pitchFamily="49" charset="0"/>
              <a:cs typeface="Courier New" pitchFamily="49" charset="0"/>
            </a:endParaRPr>
          </a:p>
        </p:txBody>
      </p:sp>
      <p:grpSp>
        <p:nvGrpSpPr>
          <p:cNvPr id="424963" name="Group 22"/>
          <p:cNvGrpSpPr>
            <a:grpSpLocks/>
          </p:cNvGrpSpPr>
          <p:nvPr/>
        </p:nvGrpSpPr>
        <p:grpSpPr bwMode="auto">
          <a:xfrm>
            <a:off x="3448050" y="2760663"/>
            <a:ext cx="4076700" cy="457200"/>
            <a:chOff x="940761" y="3218432"/>
            <a:chExt cx="4076700" cy="457200"/>
          </a:xfrm>
        </p:grpSpPr>
        <p:grpSp>
          <p:nvGrpSpPr>
            <p:cNvPr id="424964" name="Group 23"/>
            <p:cNvGrpSpPr>
              <a:grpSpLocks/>
            </p:cNvGrpSpPr>
            <p:nvPr/>
          </p:nvGrpSpPr>
          <p:grpSpPr bwMode="auto">
            <a:xfrm>
              <a:off x="940761" y="3218432"/>
              <a:ext cx="2272048" cy="457200"/>
              <a:chOff x="1524000" y="3505200"/>
              <a:chExt cx="2272048" cy="457200"/>
            </a:xfrm>
          </p:grpSpPr>
          <p:sp>
            <p:nvSpPr>
              <p:cNvPr id="30" name="Rectangle 29"/>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31" name="Rectangle 30"/>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32" name="Rectangle 31"/>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3" name="Rectangle 32"/>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4" name="Rectangle 33"/>
              <p:cNvSpPr/>
              <p:nvPr/>
            </p:nvSpPr>
            <p:spPr>
              <a:xfrm>
                <a:off x="33385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grpSp>
        <p:grpSp>
          <p:nvGrpSpPr>
            <p:cNvPr id="424965" name="Group 24"/>
            <p:cNvGrpSpPr>
              <a:grpSpLocks/>
            </p:cNvGrpSpPr>
            <p:nvPr/>
          </p:nvGrpSpPr>
          <p:grpSpPr bwMode="auto">
            <a:xfrm>
              <a:off x="3202613" y="3218432"/>
              <a:ext cx="1814848" cy="457200"/>
              <a:chOff x="1524000" y="3505200"/>
              <a:chExt cx="1814848" cy="457200"/>
            </a:xfrm>
          </p:grpSpPr>
          <p:sp>
            <p:nvSpPr>
              <p:cNvPr id="26" name="Rectangle 25"/>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sp>
            <p:nvSpPr>
              <p:cNvPr id="27" name="Rectangle 26"/>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8" name="Rectangle 27"/>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9" name="Rectangle 28"/>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89</a:t>
            </a:fld>
            <a:endParaRPr lang="en-US"/>
          </a:p>
        </p:txBody>
      </p:sp>
      <p:sp>
        <p:nvSpPr>
          <p:cNvPr id="4" name="Title 3"/>
          <p:cNvSpPr>
            <a:spLocks noGrp="1"/>
          </p:cNvSpPr>
          <p:nvPr>
            <p:ph type="title"/>
          </p:nvPr>
        </p:nvSpPr>
        <p:spPr/>
        <p:txBody>
          <a:bodyPr/>
          <a:lstStyle/>
          <a:p>
            <a:r>
              <a:rPr lang="en-US" dirty="0"/>
              <a:t>Quicksort Partitioning</a:t>
            </a:r>
          </a:p>
        </p:txBody>
      </p:sp>
      <p:sp>
        <p:nvSpPr>
          <p:cNvPr id="18" name="Down Arrow 1">
            <a:extLst>
              <a:ext uri="{FF2B5EF4-FFF2-40B4-BE49-F238E27FC236}">
                <a16:creationId xmlns:a16="http://schemas.microsoft.com/office/drawing/2014/main" id="{8253AE5B-BCEC-4632-B94A-D6D57A43CAD7}"/>
              </a:ext>
            </a:extLst>
          </p:cNvPr>
          <p:cNvSpPr/>
          <p:nvPr/>
        </p:nvSpPr>
        <p:spPr>
          <a:xfrm>
            <a:off x="5376863"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9" name="Down Arrow 17">
            <a:extLst>
              <a:ext uri="{FF2B5EF4-FFF2-40B4-BE49-F238E27FC236}">
                <a16:creationId xmlns:a16="http://schemas.microsoft.com/office/drawing/2014/main" id="{AEFD0AB7-06B6-42B6-A190-A9147D47161D}"/>
              </a:ext>
            </a:extLst>
          </p:cNvPr>
          <p:cNvSpPr/>
          <p:nvPr/>
        </p:nvSpPr>
        <p:spPr>
          <a:xfrm>
            <a:off x="5824538"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0" name="TextBox 18">
            <a:extLst>
              <a:ext uri="{FF2B5EF4-FFF2-40B4-BE49-F238E27FC236}">
                <a16:creationId xmlns:a16="http://schemas.microsoft.com/office/drawing/2014/main" id="{25819205-BACB-4505-8D22-443BFB3CCC28}"/>
              </a:ext>
            </a:extLst>
          </p:cNvPr>
          <p:cNvSpPr txBox="1">
            <a:spLocks noChangeArrowheads="1"/>
          </p:cNvSpPr>
          <p:nvPr/>
        </p:nvSpPr>
        <p:spPr bwMode="auto">
          <a:xfrm>
            <a:off x="5114926" y="2041525"/>
            <a:ext cx="754063"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sp>
        <p:nvSpPr>
          <p:cNvPr id="21" name="TextBox 19">
            <a:extLst>
              <a:ext uri="{FF2B5EF4-FFF2-40B4-BE49-F238E27FC236}">
                <a16:creationId xmlns:a16="http://schemas.microsoft.com/office/drawing/2014/main" id="{6BD22E9F-9FFD-47E4-9A77-5C1269294C1F}"/>
              </a:ext>
            </a:extLst>
          </p:cNvPr>
          <p:cNvSpPr txBox="1">
            <a:spLocks noChangeArrowheads="1"/>
          </p:cNvSpPr>
          <p:nvPr/>
        </p:nvSpPr>
        <p:spPr bwMode="auto">
          <a:xfrm>
            <a:off x="5561013" y="2041525"/>
            <a:ext cx="754062"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spTree>
    <p:extLst>
      <p:ext uri="{BB962C8B-B14F-4D97-AF65-F5344CB8AC3E}">
        <p14:creationId xmlns:p14="http://schemas.microsoft.com/office/powerpoint/2010/main" val="248996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250" name="Group 43"/>
          <p:cNvGrpSpPr>
            <a:grpSpLocks/>
          </p:cNvGrpSpPr>
          <p:nvPr/>
        </p:nvGrpSpPr>
        <p:grpSpPr bwMode="auto">
          <a:xfrm>
            <a:off x="1600200" y="1954214"/>
            <a:ext cx="7581900" cy="3394075"/>
            <a:chOff x="685799" y="2133600"/>
            <a:chExt cx="7581793" cy="3393584"/>
          </a:xfrm>
        </p:grpSpPr>
        <p:sp>
          <p:nvSpPr>
            <p:cNvPr id="4" name="Oval 3"/>
            <p:cNvSpPr/>
            <p:nvPr/>
          </p:nvSpPr>
          <p:spPr>
            <a:xfrm>
              <a:off x="4416371" y="2133600"/>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76</a:t>
              </a:r>
            </a:p>
          </p:txBody>
        </p:sp>
        <p:grpSp>
          <p:nvGrpSpPr>
            <p:cNvPr id="309252" name="Group 24"/>
            <p:cNvGrpSpPr>
              <a:grpSpLocks/>
            </p:cNvGrpSpPr>
            <p:nvPr/>
          </p:nvGrpSpPr>
          <p:grpSpPr bwMode="auto">
            <a:xfrm>
              <a:off x="2283262" y="2960710"/>
              <a:ext cx="4875298" cy="690093"/>
              <a:chOff x="2294263" y="3124200"/>
              <a:chExt cx="4875298" cy="690093"/>
            </a:xfrm>
          </p:grpSpPr>
          <p:sp>
            <p:nvSpPr>
              <p:cNvPr id="8" name="Oval 7"/>
              <p:cNvSpPr/>
              <p:nvPr/>
            </p:nvSpPr>
            <p:spPr>
              <a:xfrm>
                <a:off x="2293802" y="3205008"/>
                <a:ext cx="609591" cy="609512"/>
              </a:xfrm>
              <a:prstGeom prst="ellips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a:t>
                </a:r>
              </a:p>
            </p:txBody>
          </p:sp>
          <p:sp>
            <p:nvSpPr>
              <p:cNvPr id="9" name="Oval 8"/>
              <p:cNvSpPr/>
              <p:nvPr/>
            </p:nvSpPr>
            <p:spPr>
              <a:xfrm>
                <a:off x="6559355" y="3124057"/>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74</a:t>
                </a:r>
              </a:p>
            </p:txBody>
          </p:sp>
        </p:grpSp>
        <p:grpSp>
          <p:nvGrpSpPr>
            <p:cNvPr id="309253" name="Group 23551"/>
            <p:cNvGrpSpPr>
              <a:grpSpLocks/>
            </p:cNvGrpSpPr>
            <p:nvPr/>
          </p:nvGrpSpPr>
          <p:grpSpPr bwMode="auto">
            <a:xfrm>
              <a:off x="1174230" y="3868313"/>
              <a:ext cx="7093362" cy="609600"/>
              <a:chOff x="1174231" y="3886200"/>
              <a:chExt cx="7093362" cy="609600"/>
            </a:xfrm>
          </p:grpSpPr>
          <p:grpSp>
            <p:nvGrpSpPr>
              <p:cNvPr id="309276" name="Group 23"/>
              <p:cNvGrpSpPr>
                <a:grpSpLocks/>
              </p:cNvGrpSpPr>
              <p:nvPr/>
            </p:nvGrpSpPr>
            <p:grpSpPr bwMode="auto">
              <a:xfrm>
                <a:off x="1174231" y="3886200"/>
                <a:ext cx="2895600" cy="609600"/>
                <a:chOff x="1174231" y="3886200"/>
                <a:chExt cx="2895600" cy="609600"/>
              </a:xfrm>
            </p:grpSpPr>
            <p:sp>
              <p:nvSpPr>
                <p:cNvPr id="10" name="Oval 9"/>
                <p:cNvSpPr/>
                <p:nvPr/>
              </p:nvSpPr>
              <p:spPr>
                <a:xfrm>
                  <a:off x="1174743"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37</a:t>
                  </a:r>
                </a:p>
              </p:txBody>
            </p:sp>
            <p:sp>
              <p:nvSpPr>
                <p:cNvPr id="13" name="Oval 12"/>
                <p:cNvSpPr/>
                <p:nvPr/>
              </p:nvSpPr>
              <p:spPr>
                <a:xfrm>
                  <a:off x="3460711"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32</a:t>
                  </a:r>
                </a:p>
              </p:txBody>
            </p:sp>
          </p:grpSp>
          <p:sp>
            <p:nvSpPr>
              <p:cNvPr id="35" name="Oval 34"/>
              <p:cNvSpPr/>
              <p:nvPr/>
            </p:nvSpPr>
            <p:spPr>
              <a:xfrm>
                <a:off x="5372034"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39</a:t>
                </a:r>
              </a:p>
            </p:txBody>
          </p:sp>
          <p:sp>
            <p:nvSpPr>
              <p:cNvPr id="36" name="Oval 35"/>
              <p:cNvSpPr/>
              <p:nvPr/>
            </p:nvSpPr>
            <p:spPr>
              <a:xfrm>
                <a:off x="7658002" y="3886373"/>
                <a:ext cx="609591"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66</a:t>
                </a:r>
              </a:p>
            </p:txBody>
          </p:sp>
        </p:grpSp>
        <p:grpSp>
          <p:nvGrpSpPr>
            <p:cNvPr id="309254" name="Group 23552"/>
            <p:cNvGrpSpPr>
              <a:grpSpLocks/>
            </p:cNvGrpSpPr>
            <p:nvPr/>
          </p:nvGrpSpPr>
          <p:grpSpPr bwMode="auto">
            <a:xfrm>
              <a:off x="685799" y="4917584"/>
              <a:ext cx="5784225" cy="609600"/>
              <a:chOff x="685799" y="4695423"/>
              <a:chExt cx="5784225" cy="609600"/>
            </a:xfrm>
          </p:grpSpPr>
          <p:grpSp>
            <p:nvGrpSpPr>
              <p:cNvPr id="309267" name="Group 22"/>
              <p:cNvGrpSpPr>
                <a:grpSpLocks/>
              </p:cNvGrpSpPr>
              <p:nvPr/>
            </p:nvGrpSpPr>
            <p:grpSpPr bwMode="auto">
              <a:xfrm>
                <a:off x="685799" y="4695423"/>
                <a:ext cx="1586463" cy="609600"/>
                <a:chOff x="1356360" y="4724400"/>
                <a:chExt cx="1586463" cy="609600"/>
              </a:xfrm>
            </p:grpSpPr>
            <p:sp>
              <p:nvSpPr>
                <p:cNvPr id="11" name="Oval 10"/>
                <p:cNvSpPr/>
                <p:nvPr/>
              </p:nvSpPr>
              <p:spPr>
                <a:xfrm>
                  <a:off x="1356360"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20</a:t>
                  </a:r>
                </a:p>
              </p:txBody>
            </p:sp>
            <p:sp>
              <p:nvSpPr>
                <p:cNvPr id="12" name="Oval 11"/>
                <p:cNvSpPr/>
                <p:nvPr/>
              </p:nvSpPr>
              <p:spPr>
                <a:xfrm>
                  <a:off x="2332659"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26</a:t>
                  </a:r>
                </a:p>
              </p:txBody>
            </p:sp>
          </p:grpSp>
          <p:grpSp>
            <p:nvGrpSpPr>
              <p:cNvPr id="309268" name="Group 25"/>
              <p:cNvGrpSpPr>
                <a:grpSpLocks/>
              </p:cNvGrpSpPr>
              <p:nvPr/>
            </p:nvGrpSpPr>
            <p:grpSpPr bwMode="auto">
              <a:xfrm>
                <a:off x="2971799" y="4695423"/>
                <a:ext cx="1586463" cy="609600"/>
                <a:chOff x="1356360" y="4724400"/>
                <a:chExt cx="1586463" cy="609600"/>
              </a:xfrm>
            </p:grpSpPr>
            <p:sp>
              <p:nvSpPr>
                <p:cNvPr id="27" name="Oval 26"/>
                <p:cNvSpPr/>
                <p:nvPr/>
              </p:nvSpPr>
              <p:spPr>
                <a:xfrm>
                  <a:off x="1356328"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18</a:t>
                  </a:r>
                </a:p>
              </p:txBody>
            </p:sp>
            <p:sp>
              <p:nvSpPr>
                <p:cNvPr id="28" name="Oval 27"/>
                <p:cNvSpPr/>
                <p:nvPr/>
              </p:nvSpPr>
              <p:spPr>
                <a:xfrm>
                  <a:off x="2334214" y="4724488"/>
                  <a:ext cx="612767"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28</a:t>
                  </a:r>
                </a:p>
              </p:txBody>
            </p:sp>
          </p:grpSp>
          <p:grpSp>
            <p:nvGrpSpPr>
              <p:cNvPr id="309269" name="Group 31"/>
              <p:cNvGrpSpPr>
                <a:grpSpLocks/>
              </p:cNvGrpSpPr>
              <p:nvPr/>
            </p:nvGrpSpPr>
            <p:grpSpPr bwMode="auto">
              <a:xfrm>
                <a:off x="4883561" y="4695423"/>
                <a:ext cx="1586463" cy="609600"/>
                <a:chOff x="1356360" y="4724400"/>
                <a:chExt cx="1586463" cy="609600"/>
              </a:xfrm>
            </p:grpSpPr>
            <p:sp>
              <p:nvSpPr>
                <p:cNvPr id="33" name="Oval 32"/>
                <p:cNvSpPr/>
                <p:nvPr/>
              </p:nvSpPr>
              <p:spPr>
                <a:xfrm>
                  <a:off x="1360651" y="4724488"/>
                  <a:ext cx="609592" cy="609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29</a:t>
                  </a:r>
                </a:p>
              </p:txBody>
            </p:sp>
            <p:sp>
              <p:nvSpPr>
                <p:cNvPr id="34" name="Oval 33"/>
                <p:cNvSpPr/>
                <p:nvPr/>
              </p:nvSpPr>
              <p:spPr>
                <a:xfrm>
                  <a:off x="2333774" y="4724488"/>
                  <a:ext cx="609592" cy="609512"/>
                </a:xfrm>
                <a:prstGeom prst="ellipse">
                  <a:avLst/>
                </a:prstGeom>
                <a:solidFill>
                  <a:srgbClr val="00B050"/>
                </a:solidFill>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sz="1700" b="1" dirty="0">
                      <a:solidFill>
                        <a:prstClr val="black"/>
                      </a:solidFill>
                      <a:latin typeface="Consolas" panose="020B0609020204030204" pitchFamily="49" charset="0"/>
                      <a:cs typeface="Consolas" panose="020B0609020204030204" pitchFamily="49" charset="0"/>
                    </a:rPr>
                    <a:t>89</a:t>
                  </a:r>
                </a:p>
              </p:txBody>
            </p:sp>
          </p:grpSp>
        </p:grpSp>
        <p:cxnSp>
          <p:nvCxnSpPr>
            <p:cNvPr id="23555" name="Straight Connector 23554"/>
            <p:cNvCxnSpPr>
              <a:stCxn id="4" idx="3"/>
              <a:endCxn id="8" idx="7"/>
            </p:cNvCxnSpPr>
            <p:nvPr/>
          </p:nvCxnSpPr>
          <p:spPr>
            <a:xfrm flipH="1">
              <a:off x="2803494" y="2654225"/>
              <a:ext cx="1701776"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59" name="Straight Connector 23558"/>
            <p:cNvCxnSpPr>
              <a:stCxn id="4" idx="5"/>
              <a:endCxn id="9" idx="1"/>
            </p:cNvCxnSpPr>
            <p:nvPr/>
          </p:nvCxnSpPr>
          <p:spPr>
            <a:xfrm>
              <a:off x="4937064" y="2654225"/>
              <a:ext cx="1701776"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3" name="Straight Connector 23562"/>
            <p:cNvCxnSpPr>
              <a:stCxn id="8" idx="3"/>
              <a:endCxn id="10" idx="7"/>
            </p:cNvCxnSpPr>
            <p:nvPr/>
          </p:nvCxnSpPr>
          <p:spPr>
            <a:xfrm flipH="1">
              <a:off x="1693848" y="3562143"/>
              <a:ext cx="679440"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5" name="Straight Connector 23564"/>
            <p:cNvCxnSpPr>
              <a:stCxn id="8" idx="5"/>
              <a:endCxn id="13" idx="1"/>
            </p:cNvCxnSpPr>
            <p:nvPr/>
          </p:nvCxnSpPr>
          <p:spPr>
            <a:xfrm>
              <a:off x="2803494" y="3562143"/>
              <a:ext cx="746114" cy="39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7" name="Straight Connector 23566"/>
            <p:cNvCxnSpPr>
              <a:stCxn id="9" idx="3"/>
              <a:endCxn id="35" idx="7"/>
            </p:cNvCxnSpPr>
            <p:nvPr/>
          </p:nvCxnSpPr>
          <p:spPr>
            <a:xfrm flipH="1">
              <a:off x="5892726" y="3481192"/>
              <a:ext cx="746114"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69" name="Straight Connector 23568"/>
            <p:cNvCxnSpPr>
              <a:stCxn id="9" idx="5"/>
              <a:endCxn id="36" idx="1"/>
            </p:cNvCxnSpPr>
            <p:nvPr/>
          </p:nvCxnSpPr>
          <p:spPr>
            <a:xfrm>
              <a:off x="7069047" y="3481192"/>
              <a:ext cx="677852" cy="476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1" name="Straight Connector 23570"/>
            <p:cNvCxnSpPr>
              <a:stCxn id="10" idx="3"/>
              <a:endCxn id="11" idx="0"/>
            </p:cNvCxnSpPr>
            <p:nvPr/>
          </p:nvCxnSpPr>
          <p:spPr>
            <a:xfrm flipH="1">
              <a:off x="99059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3" name="Straight Connector 23572"/>
            <p:cNvCxnSpPr>
              <a:stCxn id="10" idx="5"/>
              <a:endCxn id="12" idx="0"/>
            </p:cNvCxnSpPr>
            <p:nvPr/>
          </p:nvCxnSpPr>
          <p:spPr>
            <a:xfrm>
              <a:off x="1693848"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5" name="Straight Connector 23574"/>
            <p:cNvCxnSpPr>
              <a:stCxn id="13" idx="3"/>
              <a:endCxn id="27" idx="0"/>
            </p:cNvCxnSpPr>
            <p:nvPr/>
          </p:nvCxnSpPr>
          <p:spPr>
            <a:xfrm flipH="1">
              <a:off x="3276562"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7" name="Straight Connector 23576"/>
            <p:cNvCxnSpPr>
              <a:stCxn id="13" idx="5"/>
              <a:endCxn id="28" idx="0"/>
            </p:cNvCxnSpPr>
            <p:nvPr/>
          </p:nvCxnSpPr>
          <p:spPr>
            <a:xfrm>
              <a:off x="397981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79" name="Straight Connector 23578"/>
            <p:cNvCxnSpPr>
              <a:stCxn id="35" idx="3"/>
              <a:endCxn id="33" idx="0"/>
            </p:cNvCxnSpPr>
            <p:nvPr/>
          </p:nvCxnSpPr>
          <p:spPr>
            <a:xfrm flipH="1">
              <a:off x="5187885"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81" name="Straight Connector 23580"/>
            <p:cNvCxnSpPr>
              <a:stCxn id="35" idx="5"/>
              <a:endCxn id="34" idx="0"/>
            </p:cNvCxnSpPr>
            <p:nvPr/>
          </p:nvCxnSpPr>
          <p:spPr>
            <a:xfrm>
              <a:off x="5892726" y="4389111"/>
              <a:ext cx="273046" cy="5285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Sorting (36)</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9</a:t>
            </a:fld>
            <a:endParaRPr lang="en-US">
              <a:latin typeface="Arial" charset="0"/>
            </a:endParaRPr>
          </a:p>
        </p:txBody>
      </p:sp>
      <p:sp>
        <p:nvSpPr>
          <p:cNvPr id="5" name="Title 4"/>
          <p:cNvSpPr>
            <a:spLocks noGrp="1"/>
          </p:cNvSpPr>
          <p:nvPr>
            <p:ph type="title"/>
          </p:nvPr>
        </p:nvSpPr>
        <p:spPr/>
        <p:txBody>
          <a:bodyPr/>
          <a:lstStyle/>
          <a:p>
            <a:r>
              <a:rPr lang="en-US" dirty="0"/>
              <a:t>Heapsort</a:t>
            </a:r>
          </a:p>
        </p:txBody>
      </p:sp>
    </p:spTree>
    <p:extLst>
      <p:ext uri="{BB962C8B-B14F-4D97-AF65-F5344CB8AC3E}">
        <p14:creationId xmlns:p14="http://schemas.microsoft.com/office/powerpoint/2010/main" val="1680090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Repeat</a:t>
            </a:r>
          </a:p>
        </p:txBody>
      </p:sp>
      <p:grpSp>
        <p:nvGrpSpPr>
          <p:cNvPr id="425987" name="Group 19"/>
          <p:cNvGrpSpPr>
            <a:grpSpLocks/>
          </p:cNvGrpSpPr>
          <p:nvPr/>
        </p:nvGrpSpPr>
        <p:grpSpPr bwMode="auto">
          <a:xfrm>
            <a:off x="3448050" y="2760663"/>
            <a:ext cx="4076700" cy="457200"/>
            <a:chOff x="940761" y="3218432"/>
            <a:chExt cx="4076700" cy="457200"/>
          </a:xfrm>
        </p:grpSpPr>
        <p:grpSp>
          <p:nvGrpSpPr>
            <p:cNvPr id="425988" name="Group 22"/>
            <p:cNvGrpSpPr>
              <a:grpSpLocks/>
            </p:cNvGrpSpPr>
            <p:nvPr/>
          </p:nvGrpSpPr>
          <p:grpSpPr bwMode="auto">
            <a:xfrm>
              <a:off x="940761" y="3218432"/>
              <a:ext cx="2272048" cy="457200"/>
              <a:chOff x="1524000" y="3505200"/>
              <a:chExt cx="2272048" cy="457200"/>
            </a:xfrm>
          </p:grpSpPr>
          <p:sp>
            <p:nvSpPr>
              <p:cNvPr id="29" name="Rectangle 28"/>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30" name="Rectangle 29"/>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31" name="Rectangle 30"/>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2" name="Rectangle 31"/>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3" name="Rectangle 32"/>
              <p:cNvSpPr/>
              <p:nvPr/>
            </p:nvSpPr>
            <p:spPr>
              <a:xfrm>
                <a:off x="33385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grpSp>
        <p:grpSp>
          <p:nvGrpSpPr>
            <p:cNvPr id="425989" name="Group 23"/>
            <p:cNvGrpSpPr>
              <a:grpSpLocks/>
            </p:cNvGrpSpPr>
            <p:nvPr/>
          </p:nvGrpSpPr>
          <p:grpSpPr bwMode="auto">
            <a:xfrm>
              <a:off x="3202613" y="3218432"/>
              <a:ext cx="1814848" cy="457200"/>
              <a:chOff x="1524000" y="3505200"/>
              <a:chExt cx="1814848" cy="457200"/>
            </a:xfrm>
          </p:grpSpPr>
          <p:sp>
            <p:nvSpPr>
              <p:cNvPr id="25" name="Rectangle 24"/>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sp>
            <p:nvSpPr>
              <p:cNvPr id="26" name="Rectangle 25"/>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7" name="Rectangle 26"/>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8" name="Rectangle 27"/>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90</a:t>
            </a:fld>
            <a:endParaRPr lang="en-US"/>
          </a:p>
        </p:txBody>
      </p:sp>
      <p:sp>
        <p:nvSpPr>
          <p:cNvPr id="4" name="Title 3"/>
          <p:cNvSpPr>
            <a:spLocks noGrp="1"/>
          </p:cNvSpPr>
          <p:nvPr>
            <p:ph type="title"/>
          </p:nvPr>
        </p:nvSpPr>
        <p:spPr/>
        <p:txBody>
          <a:bodyPr/>
          <a:lstStyle/>
          <a:p>
            <a:r>
              <a:rPr lang="en-US" dirty="0"/>
              <a:t>Quicksort Partitioning</a:t>
            </a:r>
          </a:p>
        </p:txBody>
      </p:sp>
      <p:sp>
        <p:nvSpPr>
          <p:cNvPr id="18" name="Down Arrow 1">
            <a:extLst>
              <a:ext uri="{FF2B5EF4-FFF2-40B4-BE49-F238E27FC236}">
                <a16:creationId xmlns:a16="http://schemas.microsoft.com/office/drawing/2014/main" id="{E3EA6A22-7081-4756-81D1-7365394E6A52}"/>
              </a:ext>
            </a:extLst>
          </p:cNvPr>
          <p:cNvSpPr/>
          <p:nvPr/>
        </p:nvSpPr>
        <p:spPr>
          <a:xfrm>
            <a:off x="5376863"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9" name="Down Arrow 17">
            <a:extLst>
              <a:ext uri="{FF2B5EF4-FFF2-40B4-BE49-F238E27FC236}">
                <a16:creationId xmlns:a16="http://schemas.microsoft.com/office/drawing/2014/main" id="{381C10F4-9668-413A-A039-662408BA7C04}"/>
              </a:ext>
            </a:extLst>
          </p:cNvPr>
          <p:cNvSpPr/>
          <p:nvPr/>
        </p:nvSpPr>
        <p:spPr>
          <a:xfrm>
            <a:off x="5824538"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20" name="TextBox 18">
            <a:extLst>
              <a:ext uri="{FF2B5EF4-FFF2-40B4-BE49-F238E27FC236}">
                <a16:creationId xmlns:a16="http://schemas.microsoft.com/office/drawing/2014/main" id="{89BCF181-3B34-44D0-8A23-A66BE9B5A237}"/>
              </a:ext>
            </a:extLst>
          </p:cNvPr>
          <p:cNvSpPr txBox="1">
            <a:spLocks noChangeArrowheads="1"/>
          </p:cNvSpPr>
          <p:nvPr/>
        </p:nvSpPr>
        <p:spPr bwMode="auto">
          <a:xfrm>
            <a:off x="5114926" y="2041525"/>
            <a:ext cx="754063"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sp>
        <p:nvSpPr>
          <p:cNvPr id="21" name="TextBox 19">
            <a:extLst>
              <a:ext uri="{FF2B5EF4-FFF2-40B4-BE49-F238E27FC236}">
                <a16:creationId xmlns:a16="http://schemas.microsoft.com/office/drawing/2014/main" id="{5E5A93D2-E6CF-4E89-92AB-0AD7CE5C84D5}"/>
              </a:ext>
            </a:extLst>
          </p:cNvPr>
          <p:cNvSpPr txBox="1">
            <a:spLocks noChangeArrowheads="1"/>
          </p:cNvSpPr>
          <p:nvPr/>
        </p:nvSpPr>
        <p:spPr bwMode="auto">
          <a:xfrm>
            <a:off x="5561013" y="2041525"/>
            <a:ext cx="754062"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spTree>
    <p:extLst>
      <p:ext uri="{BB962C8B-B14F-4D97-AF65-F5344CB8AC3E}">
        <p14:creationId xmlns:p14="http://schemas.microsoft.com/office/powerpoint/2010/main" val="11458684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824538"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Find first element at left end greater than pivot</a:t>
            </a:r>
            <a:endParaRPr lang="en-US" dirty="0">
              <a:latin typeface="Courier New" pitchFamily="49" charset="0"/>
              <a:cs typeface="Courier New" pitchFamily="49" charset="0"/>
            </a:endParaRPr>
          </a:p>
        </p:txBody>
      </p:sp>
      <p:sp>
        <p:nvSpPr>
          <p:cNvPr id="427012" name="TextBox 20"/>
          <p:cNvSpPr txBox="1">
            <a:spLocks noChangeArrowheads="1"/>
          </p:cNvSpPr>
          <p:nvPr/>
        </p:nvSpPr>
        <p:spPr bwMode="auto">
          <a:xfrm>
            <a:off x="5561013" y="1776665"/>
            <a:ext cx="754062" cy="646331"/>
          </a:xfrm>
          <a:prstGeom prst="rect">
            <a:avLst/>
          </a:prstGeom>
          <a:noFill/>
          <a:ln w="9525">
            <a:noFill/>
            <a:miter lim="800000"/>
            <a:headEnd/>
            <a:tailEnd/>
          </a:ln>
        </p:spPr>
        <p:txBody>
          <a:bodyPr>
            <a:spAutoFit/>
          </a:bodyPr>
          <a:lstStyle/>
          <a:p>
            <a:pPr algn="ctr"/>
            <a:r>
              <a:rPr lang="en-US" b="1" dirty="0">
                <a:latin typeface="Consolas" panose="020B0609020204030204" pitchFamily="49" charset="0"/>
                <a:cs typeface="Courier New" pitchFamily="49" charset="0"/>
              </a:rPr>
              <a:t>up down</a:t>
            </a:r>
          </a:p>
        </p:txBody>
      </p:sp>
      <p:grpSp>
        <p:nvGrpSpPr>
          <p:cNvPr id="427013" name="Group 17"/>
          <p:cNvGrpSpPr>
            <a:grpSpLocks/>
          </p:cNvGrpSpPr>
          <p:nvPr/>
        </p:nvGrpSpPr>
        <p:grpSpPr bwMode="auto">
          <a:xfrm>
            <a:off x="3448050" y="2760663"/>
            <a:ext cx="4076700" cy="457200"/>
            <a:chOff x="940761" y="3218432"/>
            <a:chExt cx="4076700" cy="457200"/>
          </a:xfrm>
        </p:grpSpPr>
        <p:grpSp>
          <p:nvGrpSpPr>
            <p:cNvPr id="427014" name="Group 18"/>
            <p:cNvGrpSpPr>
              <a:grpSpLocks/>
            </p:cNvGrpSpPr>
            <p:nvPr/>
          </p:nvGrpSpPr>
          <p:grpSpPr bwMode="auto">
            <a:xfrm>
              <a:off x="940761" y="3218432"/>
              <a:ext cx="2272048" cy="457200"/>
              <a:chOff x="1524000" y="3505200"/>
              <a:chExt cx="2272048" cy="457200"/>
            </a:xfrm>
          </p:grpSpPr>
          <p:sp>
            <p:nvSpPr>
              <p:cNvPr id="26" name="Rectangle 25"/>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27" name="Rectangle 26"/>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28" name="Rectangle 27"/>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29" name="Rectangle 28"/>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0" name="Rectangle 29"/>
              <p:cNvSpPr/>
              <p:nvPr/>
            </p:nvSpPr>
            <p:spPr>
              <a:xfrm>
                <a:off x="33385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grpSp>
        <p:grpSp>
          <p:nvGrpSpPr>
            <p:cNvPr id="427015" name="Group 19"/>
            <p:cNvGrpSpPr>
              <a:grpSpLocks/>
            </p:cNvGrpSpPr>
            <p:nvPr/>
          </p:nvGrpSpPr>
          <p:grpSpPr bwMode="auto">
            <a:xfrm>
              <a:off x="3202613" y="3218432"/>
              <a:ext cx="1814848" cy="457200"/>
              <a:chOff x="1524000" y="3505200"/>
              <a:chExt cx="1814848" cy="457200"/>
            </a:xfrm>
          </p:grpSpPr>
          <p:sp>
            <p:nvSpPr>
              <p:cNvPr id="22" name="Rectangle 21"/>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sp>
            <p:nvSpPr>
              <p:cNvPr id="23" name="Rectangle 22"/>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4" name="Rectangle 23"/>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5" name="Rectangle 24"/>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91</a:t>
            </a:fld>
            <a:endParaRPr lang="en-US"/>
          </a:p>
        </p:txBody>
      </p:sp>
      <p:sp>
        <p:nvSpPr>
          <p:cNvPr id="5" name="Title 4"/>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7588345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824538"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Find first element at right end less than or equal to pivot</a:t>
            </a:r>
            <a:endParaRPr lang="en-US" dirty="0">
              <a:latin typeface="Courier New" pitchFamily="49" charset="0"/>
              <a:cs typeface="Courier New" pitchFamily="49" charset="0"/>
            </a:endParaRPr>
          </a:p>
        </p:txBody>
      </p:sp>
      <p:sp>
        <p:nvSpPr>
          <p:cNvPr id="18" name="Down Arrow 17"/>
          <p:cNvSpPr/>
          <p:nvPr/>
        </p:nvSpPr>
        <p:spPr>
          <a:xfrm>
            <a:off x="5376863"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28037" name="TextBox 20"/>
          <p:cNvSpPr txBox="1">
            <a:spLocks noChangeArrowheads="1"/>
          </p:cNvSpPr>
          <p:nvPr/>
        </p:nvSpPr>
        <p:spPr bwMode="auto">
          <a:xfrm>
            <a:off x="5561013" y="2041525"/>
            <a:ext cx="754062"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sp>
        <p:nvSpPr>
          <p:cNvPr id="428038" name="TextBox 21"/>
          <p:cNvSpPr txBox="1">
            <a:spLocks noChangeArrowheads="1"/>
          </p:cNvSpPr>
          <p:nvPr/>
        </p:nvSpPr>
        <p:spPr bwMode="auto">
          <a:xfrm>
            <a:off x="5114926" y="2035175"/>
            <a:ext cx="754063"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grpSp>
        <p:nvGrpSpPr>
          <p:cNvPr id="428039" name="Group 19"/>
          <p:cNvGrpSpPr>
            <a:grpSpLocks/>
          </p:cNvGrpSpPr>
          <p:nvPr/>
        </p:nvGrpSpPr>
        <p:grpSpPr bwMode="auto">
          <a:xfrm>
            <a:off x="3448050" y="2760663"/>
            <a:ext cx="4076700" cy="457200"/>
            <a:chOff x="940761" y="3218432"/>
            <a:chExt cx="4076700" cy="457200"/>
          </a:xfrm>
        </p:grpSpPr>
        <p:grpSp>
          <p:nvGrpSpPr>
            <p:cNvPr id="428040" name="Group 22"/>
            <p:cNvGrpSpPr>
              <a:grpSpLocks/>
            </p:cNvGrpSpPr>
            <p:nvPr/>
          </p:nvGrpSpPr>
          <p:grpSpPr bwMode="auto">
            <a:xfrm>
              <a:off x="940761" y="3218432"/>
              <a:ext cx="2272048" cy="457200"/>
              <a:chOff x="1524000" y="3505200"/>
              <a:chExt cx="2272048" cy="457200"/>
            </a:xfrm>
          </p:grpSpPr>
          <p:sp>
            <p:nvSpPr>
              <p:cNvPr id="29" name="Rectangle 28"/>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30" name="Rectangle 29"/>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31" name="Rectangle 30"/>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2" name="Rectangle 31"/>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3" name="Rectangle 32"/>
              <p:cNvSpPr/>
              <p:nvPr/>
            </p:nvSpPr>
            <p:spPr>
              <a:xfrm>
                <a:off x="33385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grpSp>
        <p:grpSp>
          <p:nvGrpSpPr>
            <p:cNvPr id="428041" name="Group 23"/>
            <p:cNvGrpSpPr>
              <a:grpSpLocks/>
            </p:cNvGrpSpPr>
            <p:nvPr/>
          </p:nvGrpSpPr>
          <p:grpSpPr bwMode="auto">
            <a:xfrm>
              <a:off x="3202613" y="3218432"/>
              <a:ext cx="1814848" cy="457200"/>
              <a:chOff x="1524000" y="3505200"/>
              <a:chExt cx="1814848" cy="457200"/>
            </a:xfrm>
          </p:grpSpPr>
          <p:sp>
            <p:nvSpPr>
              <p:cNvPr id="25" name="Rectangle 24"/>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sp>
            <p:nvSpPr>
              <p:cNvPr id="26" name="Rectangle 25"/>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7" name="Rectangle 26"/>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8" name="Rectangle 27"/>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92</a:t>
            </a:fld>
            <a:endParaRPr lang="en-US"/>
          </a:p>
        </p:txBody>
      </p:sp>
      <p:sp>
        <p:nvSpPr>
          <p:cNvPr id="5" name="Title 4"/>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998488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824538"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Since </a:t>
            </a:r>
            <a:r>
              <a:rPr lang="en-US" dirty="0">
                <a:latin typeface="Courier New" pitchFamily="49" charset="0"/>
                <a:cs typeface="Courier New" pitchFamily="49" charset="0"/>
              </a:rPr>
              <a:t>down</a:t>
            </a:r>
            <a:r>
              <a:rPr lang="en-US" dirty="0"/>
              <a:t> has "passed" </a:t>
            </a:r>
            <a:r>
              <a:rPr lang="en-US" dirty="0">
                <a:latin typeface="Courier New" pitchFamily="49" charset="0"/>
                <a:cs typeface="Courier New" pitchFamily="49" charset="0"/>
              </a:rPr>
              <a:t>up</a:t>
            </a:r>
            <a:r>
              <a:rPr lang="en-US" dirty="0"/>
              <a:t>, do not exchange</a:t>
            </a:r>
            <a:endParaRPr lang="en-US" dirty="0">
              <a:latin typeface="Courier New" pitchFamily="49" charset="0"/>
              <a:cs typeface="Courier New" pitchFamily="49" charset="0"/>
            </a:endParaRPr>
          </a:p>
        </p:txBody>
      </p:sp>
      <p:sp>
        <p:nvSpPr>
          <p:cNvPr id="18" name="Down Arrow 17"/>
          <p:cNvSpPr/>
          <p:nvPr/>
        </p:nvSpPr>
        <p:spPr>
          <a:xfrm>
            <a:off x="5376863"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29061" name="TextBox 20"/>
          <p:cNvSpPr txBox="1">
            <a:spLocks noChangeArrowheads="1"/>
          </p:cNvSpPr>
          <p:nvPr/>
        </p:nvSpPr>
        <p:spPr bwMode="auto">
          <a:xfrm>
            <a:off x="5561013" y="2041525"/>
            <a:ext cx="754062"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sp>
        <p:nvSpPr>
          <p:cNvPr id="429062" name="TextBox 21"/>
          <p:cNvSpPr txBox="1">
            <a:spLocks noChangeArrowheads="1"/>
          </p:cNvSpPr>
          <p:nvPr/>
        </p:nvSpPr>
        <p:spPr bwMode="auto">
          <a:xfrm>
            <a:off x="5114926" y="2035175"/>
            <a:ext cx="754063"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grpSp>
        <p:nvGrpSpPr>
          <p:cNvPr id="429063" name="Group 19"/>
          <p:cNvGrpSpPr>
            <a:grpSpLocks/>
          </p:cNvGrpSpPr>
          <p:nvPr/>
        </p:nvGrpSpPr>
        <p:grpSpPr bwMode="auto">
          <a:xfrm>
            <a:off x="3448050" y="2760663"/>
            <a:ext cx="4076700" cy="457200"/>
            <a:chOff x="940761" y="3218432"/>
            <a:chExt cx="4076700" cy="457200"/>
          </a:xfrm>
        </p:grpSpPr>
        <p:grpSp>
          <p:nvGrpSpPr>
            <p:cNvPr id="429064" name="Group 22"/>
            <p:cNvGrpSpPr>
              <a:grpSpLocks/>
            </p:cNvGrpSpPr>
            <p:nvPr/>
          </p:nvGrpSpPr>
          <p:grpSpPr bwMode="auto">
            <a:xfrm>
              <a:off x="940761" y="3218432"/>
              <a:ext cx="2272048" cy="457200"/>
              <a:chOff x="1524000" y="3505200"/>
              <a:chExt cx="2272048" cy="457200"/>
            </a:xfrm>
          </p:grpSpPr>
          <p:sp>
            <p:nvSpPr>
              <p:cNvPr id="29" name="Rectangle 28"/>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30" name="Rectangle 29"/>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31" name="Rectangle 30"/>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2" name="Rectangle 31"/>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3" name="Rectangle 32"/>
              <p:cNvSpPr/>
              <p:nvPr/>
            </p:nvSpPr>
            <p:spPr>
              <a:xfrm>
                <a:off x="33385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grpSp>
        <p:grpSp>
          <p:nvGrpSpPr>
            <p:cNvPr id="429065" name="Group 23"/>
            <p:cNvGrpSpPr>
              <a:grpSpLocks/>
            </p:cNvGrpSpPr>
            <p:nvPr/>
          </p:nvGrpSpPr>
          <p:grpSpPr bwMode="auto">
            <a:xfrm>
              <a:off x="3202613" y="3218432"/>
              <a:ext cx="1814848" cy="457200"/>
              <a:chOff x="1524000" y="3505200"/>
              <a:chExt cx="1814848" cy="457200"/>
            </a:xfrm>
          </p:grpSpPr>
          <p:sp>
            <p:nvSpPr>
              <p:cNvPr id="25" name="Rectangle 24"/>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sp>
            <p:nvSpPr>
              <p:cNvPr id="26" name="Rectangle 25"/>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7" name="Rectangle 26"/>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8" name="Rectangle 27"/>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93</a:t>
            </a:fld>
            <a:endParaRPr lang="en-US"/>
          </a:p>
        </p:txBody>
      </p:sp>
      <p:sp>
        <p:nvSpPr>
          <p:cNvPr id="5" name="Title 4"/>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36508025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824538" y="2379663"/>
            <a:ext cx="228600" cy="381000"/>
          </a:xfrm>
          <a:prstGeom prst="downArrow">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Exchange the pivot value with the value at </a:t>
            </a:r>
            <a:r>
              <a:rPr lang="en-US" dirty="0">
                <a:latin typeface="Courier New" pitchFamily="49" charset="0"/>
                <a:cs typeface="Courier New" pitchFamily="49" charset="0"/>
              </a:rPr>
              <a:t>down</a:t>
            </a:r>
          </a:p>
        </p:txBody>
      </p:sp>
      <p:sp>
        <p:nvSpPr>
          <p:cNvPr id="18" name="Down Arrow 17"/>
          <p:cNvSpPr/>
          <p:nvPr/>
        </p:nvSpPr>
        <p:spPr>
          <a:xfrm>
            <a:off x="5376863" y="2379663"/>
            <a:ext cx="228600" cy="381000"/>
          </a:xfrm>
          <a:prstGeom prst="down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30085" name="TextBox 20"/>
          <p:cNvSpPr txBox="1">
            <a:spLocks noChangeArrowheads="1"/>
          </p:cNvSpPr>
          <p:nvPr/>
        </p:nvSpPr>
        <p:spPr bwMode="auto">
          <a:xfrm>
            <a:off x="5561013" y="2041525"/>
            <a:ext cx="754062"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up</a:t>
            </a:r>
          </a:p>
        </p:txBody>
      </p:sp>
      <p:sp>
        <p:nvSpPr>
          <p:cNvPr id="430086" name="TextBox 21"/>
          <p:cNvSpPr txBox="1">
            <a:spLocks noChangeArrowheads="1"/>
          </p:cNvSpPr>
          <p:nvPr/>
        </p:nvSpPr>
        <p:spPr bwMode="auto">
          <a:xfrm>
            <a:off x="5114926" y="2035175"/>
            <a:ext cx="754063"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grpSp>
        <p:nvGrpSpPr>
          <p:cNvPr id="430087" name="Group 19"/>
          <p:cNvGrpSpPr>
            <a:grpSpLocks/>
          </p:cNvGrpSpPr>
          <p:nvPr/>
        </p:nvGrpSpPr>
        <p:grpSpPr bwMode="auto">
          <a:xfrm>
            <a:off x="3448050" y="2760663"/>
            <a:ext cx="4076700" cy="457200"/>
            <a:chOff x="940761" y="3218432"/>
            <a:chExt cx="4076700" cy="457200"/>
          </a:xfrm>
        </p:grpSpPr>
        <p:grpSp>
          <p:nvGrpSpPr>
            <p:cNvPr id="430088" name="Group 22"/>
            <p:cNvGrpSpPr>
              <a:grpSpLocks/>
            </p:cNvGrpSpPr>
            <p:nvPr/>
          </p:nvGrpSpPr>
          <p:grpSpPr bwMode="auto">
            <a:xfrm>
              <a:off x="940761" y="3218432"/>
              <a:ext cx="2272048" cy="457200"/>
              <a:chOff x="1524000" y="3505200"/>
              <a:chExt cx="2272048" cy="457200"/>
            </a:xfrm>
          </p:grpSpPr>
          <p:sp>
            <p:nvSpPr>
              <p:cNvPr id="29" name="Rectangle 28"/>
              <p:cNvSpPr/>
              <p:nvPr/>
            </p:nvSpPr>
            <p:spPr>
              <a:xfrm>
                <a:off x="1524000"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sp>
            <p:nvSpPr>
              <p:cNvPr id="30" name="Rectangle 29"/>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31" name="Rectangle 30"/>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2" name="Rectangle 31"/>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3" name="Rectangle 32"/>
              <p:cNvSpPr/>
              <p:nvPr/>
            </p:nvSpPr>
            <p:spPr>
              <a:xfrm>
                <a:off x="33385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grpSp>
        <p:grpSp>
          <p:nvGrpSpPr>
            <p:cNvPr id="430089" name="Group 23"/>
            <p:cNvGrpSpPr>
              <a:grpSpLocks/>
            </p:cNvGrpSpPr>
            <p:nvPr/>
          </p:nvGrpSpPr>
          <p:grpSpPr bwMode="auto">
            <a:xfrm>
              <a:off x="3202613" y="3218432"/>
              <a:ext cx="1814848" cy="457200"/>
              <a:chOff x="1524000" y="3505200"/>
              <a:chExt cx="1814848" cy="457200"/>
            </a:xfrm>
          </p:grpSpPr>
          <p:sp>
            <p:nvSpPr>
              <p:cNvPr id="25" name="Rectangle 24"/>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sp>
            <p:nvSpPr>
              <p:cNvPr id="26" name="Rectangle 25"/>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7" name="Rectangle 26"/>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8" name="Rectangle 27"/>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3" name="Footer Placeholder 2"/>
          <p:cNvSpPr>
            <a:spLocks noGrp="1"/>
          </p:cNvSpPr>
          <p:nvPr>
            <p:ph type="ftr" sz="quarter" idx="11"/>
          </p:nvPr>
        </p:nvSpPr>
        <p:spPr/>
        <p:txBody>
          <a:bodyPr/>
          <a:lstStyle/>
          <a:p>
            <a:pPr>
              <a:defRPr/>
            </a:pPr>
            <a:r>
              <a:rPr lang="en-US"/>
              <a:t>Sorting (37)</a:t>
            </a:r>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94</a:t>
            </a:fld>
            <a:endParaRPr lang="en-US"/>
          </a:p>
        </p:txBody>
      </p:sp>
      <p:sp>
        <p:nvSpPr>
          <p:cNvPr id="5" name="Title 4"/>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5449821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Exchange the pivot value with the value at </a:t>
            </a:r>
            <a:r>
              <a:rPr lang="en-US" dirty="0">
                <a:latin typeface="Courier New" pitchFamily="49" charset="0"/>
                <a:cs typeface="Courier New" pitchFamily="49" charset="0"/>
              </a:rPr>
              <a:t>down</a:t>
            </a:r>
          </a:p>
        </p:txBody>
      </p:sp>
      <p:sp>
        <p:nvSpPr>
          <p:cNvPr id="20" name="Down Arrow 19"/>
          <p:cNvSpPr/>
          <p:nvPr/>
        </p:nvSpPr>
        <p:spPr>
          <a:xfrm>
            <a:off x="5376863" y="2379663"/>
            <a:ext cx="228600" cy="381000"/>
          </a:xfrm>
          <a:prstGeom prst="downArrow">
            <a:avLst/>
          </a:prstGeom>
          <a:solidFill>
            <a:srgbClr val="00206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31108" name="TextBox 22"/>
          <p:cNvSpPr txBox="1">
            <a:spLocks noChangeArrowheads="1"/>
          </p:cNvSpPr>
          <p:nvPr/>
        </p:nvSpPr>
        <p:spPr bwMode="auto">
          <a:xfrm>
            <a:off x="5114926" y="2035175"/>
            <a:ext cx="754063"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grpSp>
        <p:nvGrpSpPr>
          <p:cNvPr id="431109" name="Group 23"/>
          <p:cNvGrpSpPr>
            <a:grpSpLocks/>
          </p:cNvGrpSpPr>
          <p:nvPr/>
        </p:nvGrpSpPr>
        <p:grpSpPr bwMode="auto">
          <a:xfrm>
            <a:off x="3448050" y="2760663"/>
            <a:ext cx="4076700" cy="457200"/>
            <a:chOff x="940761" y="3218432"/>
            <a:chExt cx="4076700" cy="457200"/>
          </a:xfrm>
        </p:grpSpPr>
        <p:grpSp>
          <p:nvGrpSpPr>
            <p:cNvPr id="431110" name="Group 24"/>
            <p:cNvGrpSpPr>
              <a:grpSpLocks/>
            </p:cNvGrpSpPr>
            <p:nvPr/>
          </p:nvGrpSpPr>
          <p:grpSpPr bwMode="auto">
            <a:xfrm>
              <a:off x="940761" y="3218432"/>
              <a:ext cx="2272048" cy="457200"/>
              <a:chOff x="1524000" y="3505200"/>
              <a:chExt cx="2272048" cy="457200"/>
            </a:xfrm>
          </p:grpSpPr>
          <p:sp>
            <p:nvSpPr>
              <p:cNvPr id="31" name="Rectangle 30"/>
              <p:cNvSpPr/>
              <p:nvPr/>
            </p:nvSpPr>
            <p:spPr>
              <a:xfrm>
                <a:off x="1524000"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32" name="Rectangle 31"/>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33" name="Rectangle 32"/>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4" name="Rectangle 33"/>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5" name="Rectangle 34"/>
              <p:cNvSpPr/>
              <p:nvPr/>
            </p:nvSpPr>
            <p:spPr>
              <a:xfrm>
                <a:off x="3338513"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grpSp>
        <p:grpSp>
          <p:nvGrpSpPr>
            <p:cNvPr id="431111" name="Group 25"/>
            <p:cNvGrpSpPr>
              <a:grpSpLocks/>
            </p:cNvGrpSpPr>
            <p:nvPr/>
          </p:nvGrpSpPr>
          <p:grpSpPr bwMode="auto">
            <a:xfrm>
              <a:off x="3202613" y="3218432"/>
              <a:ext cx="1814848" cy="457200"/>
              <a:chOff x="1524000" y="3505200"/>
              <a:chExt cx="1814848" cy="457200"/>
            </a:xfrm>
          </p:grpSpPr>
          <p:sp>
            <p:nvSpPr>
              <p:cNvPr id="27" name="Rectangle 26"/>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sp>
            <p:nvSpPr>
              <p:cNvPr id="28" name="Rectangle 27"/>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9" name="Rectangle 28"/>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30" name="Rectangle 29"/>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95</a:t>
            </a:fld>
            <a:endParaRPr lang="en-US"/>
          </a:p>
        </p:txBody>
      </p:sp>
      <p:sp>
        <p:nvSpPr>
          <p:cNvPr id="4" name="Title 3"/>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4328809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90725" y="4038600"/>
            <a:ext cx="3500438" cy="190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The pivot value is in the correct position!</a:t>
            </a:r>
          </a:p>
          <a:p>
            <a:pPr algn="ctr">
              <a:defRPr/>
            </a:pPr>
            <a:r>
              <a:rPr lang="en-US" dirty="0"/>
              <a:t>Return the value of </a:t>
            </a:r>
            <a:r>
              <a:rPr lang="en-US" dirty="0">
                <a:latin typeface="Courier New" pitchFamily="49" charset="0"/>
                <a:cs typeface="Courier New" pitchFamily="49" charset="0"/>
              </a:rPr>
              <a:t>down</a:t>
            </a:r>
            <a:r>
              <a:rPr lang="en-US" dirty="0"/>
              <a:t> and assign it to the iterator </a:t>
            </a:r>
            <a:r>
              <a:rPr lang="en-US" dirty="0">
                <a:latin typeface="Courier New" pitchFamily="49" charset="0"/>
                <a:cs typeface="Courier New" pitchFamily="49" charset="0"/>
              </a:rPr>
              <a:t>pivot</a:t>
            </a:r>
          </a:p>
        </p:txBody>
      </p:sp>
      <p:sp>
        <p:nvSpPr>
          <p:cNvPr id="18" name="Down Arrow 17"/>
          <p:cNvSpPr/>
          <p:nvPr/>
        </p:nvSpPr>
        <p:spPr>
          <a:xfrm>
            <a:off x="5376863" y="2379663"/>
            <a:ext cx="228600" cy="381000"/>
          </a:xfrm>
          <a:prstGeom prst="downArrow">
            <a:avLst/>
          </a:prstGeom>
          <a:solidFill>
            <a:srgbClr val="00206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onsolas" panose="020B0609020204030204" pitchFamily="49" charset="0"/>
            </a:endParaRPr>
          </a:p>
        </p:txBody>
      </p:sp>
      <p:sp>
        <p:nvSpPr>
          <p:cNvPr id="432132" name="TextBox 18"/>
          <p:cNvSpPr txBox="1">
            <a:spLocks noChangeArrowheads="1"/>
          </p:cNvSpPr>
          <p:nvPr/>
        </p:nvSpPr>
        <p:spPr bwMode="auto">
          <a:xfrm>
            <a:off x="5114926" y="2035175"/>
            <a:ext cx="754063" cy="369332"/>
          </a:xfrm>
          <a:prstGeom prst="rect">
            <a:avLst/>
          </a:prstGeom>
          <a:noFill/>
          <a:ln w="9525">
            <a:noFill/>
            <a:miter lim="800000"/>
            <a:headEnd/>
            <a:tailEnd/>
          </a:ln>
        </p:spPr>
        <p:txBody>
          <a:bodyPr>
            <a:spAutoFit/>
          </a:bodyPr>
          <a:lstStyle/>
          <a:p>
            <a:pPr algn="ctr"/>
            <a:r>
              <a:rPr lang="en-US" b="1">
                <a:latin typeface="Consolas" panose="020B0609020204030204" pitchFamily="49" charset="0"/>
                <a:cs typeface="Courier New" pitchFamily="49" charset="0"/>
              </a:rPr>
              <a:t>down</a:t>
            </a:r>
          </a:p>
        </p:txBody>
      </p:sp>
      <p:grpSp>
        <p:nvGrpSpPr>
          <p:cNvPr id="432133" name="Group 19"/>
          <p:cNvGrpSpPr>
            <a:grpSpLocks/>
          </p:cNvGrpSpPr>
          <p:nvPr/>
        </p:nvGrpSpPr>
        <p:grpSpPr bwMode="auto">
          <a:xfrm>
            <a:off x="3448050" y="2760663"/>
            <a:ext cx="4076700" cy="457200"/>
            <a:chOff x="940761" y="3218432"/>
            <a:chExt cx="4076700" cy="457200"/>
          </a:xfrm>
        </p:grpSpPr>
        <p:grpSp>
          <p:nvGrpSpPr>
            <p:cNvPr id="432134" name="Group 20"/>
            <p:cNvGrpSpPr>
              <a:grpSpLocks/>
            </p:cNvGrpSpPr>
            <p:nvPr/>
          </p:nvGrpSpPr>
          <p:grpSpPr bwMode="auto">
            <a:xfrm>
              <a:off x="940761" y="3218432"/>
              <a:ext cx="2272048" cy="457200"/>
              <a:chOff x="1524000" y="3505200"/>
              <a:chExt cx="2272048" cy="457200"/>
            </a:xfrm>
          </p:grpSpPr>
          <p:sp>
            <p:nvSpPr>
              <p:cNvPr id="27" name="Rectangle 26"/>
              <p:cNvSpPr/>
              <p:nvPr/>
            </p:nvSpPr>
            <p:spPr>
              <a:xfrm>
                <a:off x="1524000"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12</a:t>
                </a:r>
              </a:p>
            </p:txBody>
          </p:sp>
          <p:sp>
            <p:nvSpPr>
              <p:cNvPr id="28" name="Rectangle 27"/>
              <p:cNvSpPr/>
              <p:nvPr/>
            </p:nvSpPr>
            <p:spPr>
              <a:xfrm>
                <a:off x="19669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33</a:t>
                </a:r>
              </a:p>
            </p:txBody>
          </p:sp>
          <p:sp>
            <p:nvSpPr>
              <p:cNvPr id="29" name="Rectangle 28"/>
              <p:cNvSpPr/>
              <p:nvPr/>
            </p:nvSpPr>
            <p:spPr>
              <a:xfrm>
                <a:off x="24241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23</a:t>
                </a:r>
              </a:p>
            </p:txBody>
          </p:sp>
          <p:sp>
            <p:nvSpPr>
              <p:cNvPr id="30" name="Rectangle 29"/>
              <p:cNvSpPr/>
              <p:nvPr/>
            </p:nvSpPr>
            <p:spPr>
              <a:xfrm>
                <a:off x="2881313" y="3505200"/>
                <a:ext cx="457200" cy="45720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43</a:t>
                </a:r>
              </a:p>
            </p:txBody>
          </p:sp>
          <p:sp>
            <p:nvSpPr>
              <p:cNvPr id="31" name="Rectangle 30"/>
              <p:cNvSpPr/>
              <p:nvPr/>
            </p:nvSpPr>
            <p:spPr>
              <a:xfrm>
                <a:off x="3338513" y="3505200"/>
                <a:ext cx="457200" cy="457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Consolas" panose="020B0609020204030204" pitchFamily="49" charset="0"/>
                    <a:cs typeface="Courier New" pitchFamily="49" charset="0"/>
                  </a:rPr>
                  <a:t>44</a:t>
                </a:r>
              </a:p>
            </p:txBody>
          </p:sp>
        </p:grpSp>
        <p:grpSp>
          <p:nvGrpSpPr>
            <p:cNvPr id="432135" name="Group 21"/>
            <p:cNvGrpSpPr>
              <a:grpSpLocks/>
            </p:cNvGrpSpPr>
            <p:nvPr/>
          </p:nvGrpSpPr>
          <p:grpSpPr bwMode="auto">
            <a:xfrm>
              <a:off x="3202613" y="3218432"/>
              <a:ext cx="1814848" cy="457200"/>
              <a:chOff x="1524000" y="3505200"/>
              <a:chExt cx="1814848" cy="457200"/>
            </a:xfrm>
          </p:grpSpPr>
          <p:sp>
            <p:nvSpPr>
              <p:cNvPr id="23" name="Rectangle 22"/>
              <p:cNvSpPr/>
              <p:nvPr/>
            </p:nvSpPr>
            <p:spPr>
              <a:xfrm>
                <a:off x="1524336"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55</a:t>
                </a:r>
              </a:p>
            </p:txBody>
          </p:sp>
          <p:sp>
            <p:nvSpPr>
              <p:cNvPr id="24" name="Rectangle 23"/>
              <p:cNvSpPr/>
              <p:nvPr/>
            </p:nvSpPr>
            <p:spPr>
              <a:xfrm>
                <a:off x="19672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64</a:t>
                </a:r>
              </a:p>
            </p:txBody>
          </p:sp>
          <p:sp>
            <p:nvSpPr>
              <p:cNvPr id="25" name="Rectangle 24"/>
              <p:cNvSpPr/>
              <p:nvPr/>
            </p:nvSpPr>
            <p:spPr>
              <a:xfrm>
                <a:off x="24244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77</a:t>
                </a:r>
              </a:p>
            </p:txBody>
          </p:sp>
          <p:sp>
            <p:nvSpPr>
              <p:cNvPr id="26" name="Rectangle 25"/>
              <p:cNvSpPr/>
              <p:nvPr/>
            </p:nvSpPr>
            <p:spPr>
              <a:xfrm>
                <a:off x="2881648" y="3505200"/>
                <a:ext cx="4572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solidFill>
                      <a:prstClr val="black"/>
                    </a:solidFill>
                    <a:latin typeface="Consolas" panose="020B0609020204030204" pitchFamily="49" charset="0"/>
                    <a:cs typeface="Courier New" pitchFamily="49" charset="0"/>
                  </a:rPr>
                  <a:t>75</a:t>
                </a:r>
              </a:p>
            </p:txBody>
          </p:sp>
        </p:grpSp>
      </p:grpSp>
      <p:sp>
        <p:nvSpPr>
          <p:cNvPr id="2" name="Footer Placeholder 1"/>
          <p:cNvSpPr>
            <a:spLocks noGrp="1"/>
          </p:cNvSpPr>
          <p:nvPr>
            <p:ph type="ftr" sz="quarter" idx="11"/>
          </p:nvPr>
        </p:nvSpPr>
        <p:spPr/>
        <p:txBody>
          <a:bodyPr/>
          <a:lstStyle/>
          <a:p>
            <a:pPr>
              <a:defRPr/>
            </a:pPr>
            <a:r>
              <a:rPr lang="en-US"/>
              <a:t>Sorting (37)</a:t>
            </a:r>
          </a:p>
        </p:txBody>
      </p:sp>
      <p:sp>
        <p:nvSpPr>
          <p:cNvPr id="3" name="Slide Number Placeholder 2"/>
          <p:cNvSpPr>
            <a:spLocks noGrp="1"/>
          </p:cNvSpPr>
          <p:nvPr>
            <p:ph type="sldNum" sz="quarter" idx="12"/>
          </p:nvPr>
        </p:nvSpPr>
        <p:spPr/>
        <p:txBody>
          <a:bodyPr/>
          <a:lstStyle/>
          <a:p>
            <a:pPr>
              <a:defRPr/>
            </a:pPr>
            <a:fld id="{0D7B5496-982B-480A-8085-B08F2CA91C21}" type="slidenum">
              <a:rPr lang="en-US" smtClean="0"/>
              <a:pPr>
                <a:defRPr/>
              </a:pPr>
              <a:t>96</a:t>
            </a:fld>
            <a:endParaRPr lang="en-US"/>
          </a:p>
        </p:txBody>
      </p:sp>
      <p:sp>
        <p:nvSpPr>
          <p:cNvPr id="4" name="Title 3"/>
          <p:cNvSpPr>
            <a:spLocks noGrp="1"/>
          </p:cNvSpPr>
          <p:nvPr>
            <p:ph type="title"/>
          </p:nvPr>
        </p:nvSpPr>
        <p:spPr/>
        <p:txBody>
          <a:bodyPr/>
          <a:lstStyle/>
          <a:p>
            <a:r>
              <a:rPr lang="en-US" dirty="0"/>
              <a:t>Quicksort Partitioning</a:t>
            </a:r>
          </a:p>
        </p:txBody>
      </p:sp>
    </p:spTree>
    <p:extLst>
      <p:ext uri="{BB962C8B-B14F-4D97-AF65-F5344CB8AC3E}">
        <p14:creationId xmlns:p14="http://schemas.microsoft.com/office/powerpoint/2010/main" val="36889472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2877815" y="609600"/>
            <a:ext cx="5181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3200" dirty="0"/>
              <a:t>Lab 10 - Quicksort</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97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057400"/>
            <a:ext cx="4536430" cy="3200400"/>
          </a:xfrm>
          <a:prstGeom prst="rect">
            <a:avLst/>
          </a:prstGeom>
        </p:spPr>
      </p:pic>
    </p:spTree>
    <p:extLst>
      <p:ext uri="{BB962C8B-B14F-4D97-AF65-F5344CB8AC3E}">
        <p14:creationId xmlns:p14="http://schemas.microsoft.com/office/powerpoint/2010/main" val="7726726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10 - Quicksort</a:t>
            </a:r>
          </a:p>
        </p:txBody>
      </p:sp>
      <p:sp>
        <p:nvSpPr>
          <p:cNvPr id="4" name="Footer Placeholder 3"/>
          <p:cNvSpPr>
            <a:spLocks noGrp="1"/>
          </p:cNvSpPr>
          <p:nvPr>
            <p:ph type="ftr" sz="quarter" idx="11"/>
          </p:nvPr>
        </p:nvSpPr>
        <p:spPr/>
        <p:txBody>
          <a:bodyPr/>
          <a:lstStyle/>
          <a:p>
            <a:pPr>
              <a:defRPr/>
            </a:pPr>
            <a:r>
              <a:rPr lang="en-US"/>
              <a:t>Sorting (37)</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98</a:t>
            </a:fld>
            <a:endParaRPr lang="en-US" dirty="0"/>
          </a:p>
        </p:txBody>
      </p:sp>
      <p:sp>
        <p:nvSpPr>
          <p:cNvPr id="6" name="TextBox 5"/>
          <p:cNvSpPr txBox="1"/>
          <p:nvPr/>
        </p:nvSpPr>
        <p:spPr>
          <a:xfrm>
            <a:off x="566057" y="1676400"/>
            <a:ext cx="9699172" cy="3724096"/>
          </a:xfrm>
          <a:prstGeom prst="rect">
            <a:avLst/>
          </a:prstGeom>
          <a:noFill/>
        </p:spPr>
        <p:txBody>
          <a:bodyPr wrap="square" rtlCol="0">
            <a:spAutoFit/>
          </a:bodyPr>
          <a:lstStyle/>
          <a:p>
            <a:pPr>
              <a:spcAft>
                <a:spcPts val="1200"/>
              </a:spcAft>
            </a:pPr>
            <a:r>
              <a:rPr lang="en-US" sz="2400" b="1" dirty="0"/>
              <a:t>"Quicksort is a sorting algorithm developed by Tony Hoare that, on average, makes O(n log n) comparisons to sort n items.  It is also known as partition-exchange sort.</a:t>
            </a:r>
          </a:p>
          <a:p>
            <a:pPr>
              <a:spcAft>
                <a:spcPts val="1200"/>
              </a:spcAft>
            </a:pPr>
            <a:r>
              <a:rPr lang="en-US" sz="2400" b="1" dirty="0"/>
              <a:t>In the worst case, Quicksort makes O(n</a:t>
            </a:r>
            <a:r>
              <a:rPr lang="en-US" sz="2400" b="1" baseline="30000" dirty="0"/>
              <a:t>2</a:t>
            </a:r>
            <a:r>
              <a:rPr lang="en-US" sz="2400" b="1" dirty="0"/>
              <a:t>) comparisons, though this behavior is rare. Quicksort is typically faster in practice than other O(n log n) algorithms.</a:t>
            </a:r>
          </a:p>
          <a:p>
            <a:pPr>
              <a:spcAft>
                <a:spcPts val="1200"/>
              </a:spcAft>
            </a:pPr>
            <a:r>
              <a:rPr lang="en-US" sz="2400" b="1" dirty="0"/>
              <a:t>Additionally, quicksort's sequential and localized memory references work well with a cache. Quicksort can be implemented as an in-place partitioning algorithm."</a:t>
            </a:r>
            <a:endParaRPr lang="en-US" sz="2400" dirty="0"/>
          </a:p>
        </p:txBody>
      </p:sp>
    </p:spTree>
    <p:extLst>
      <p:ext uri="{BB962C8B-B14F-4D97-AF65-F5344CB8AC3E}">
        <p14:creationId xmlns:p14="http://schemas.microsoft.com/office/powerpoint/2010/main" val="41985850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Quicksort Commands</a:t>
            </a:r>
          </a:p>
        </p:txBody>
      </p:sp>
      <p:sp>
        <p:nvSpPr>
          <p:cNvPr id="3" name="Footer Placeholder 2"/>
          <p:cNvSpPr>
            <a:spLocks noGrp="1"/>
          </p:cNvSpPr>
          <p:nvPr>
            <p:ph type="ftr" sz="quarter" idx="11"/>
          </p:nvPr>
        </p:nvSpPr>
        <p:spPr/>
        <p:txBody>
          <a:bodyPr/>
          <a:lstStyle/>
          <a:p>
            <a:pPr>
              <a:defRPr/>
            </a:pPr>
            <a:r>
              <a:rPr lang="en-US"/>
              <a:t>Sorting (37)</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99</a:t>
            </a:fld>
            <a:endParaRPr lang="en-US" dirty="0"/>
          </a:p>
        </p:txBody>
      </p:sp>
      <p:graphicFrame>
        <p:nvGraphicFramePr>
          <p:cNvPr id="5" name="Table 4"/>
          <p:cNvGraphicFramePr>
            <a:graphicFrameLocks noGrp="1"/>
          </p:cNvGraphicFramePr>
          <p:nvPr/>
        </p:nvGraphicFramePr>
        <p:xfrm>
          <a:off x="658367" y="1334695"/>
          <a:ext cx="9726603" cy="73533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205002">
                <a:tc>
                  <a:txBody>
                    <a:bodyPr/>
                    <a:lstStyle/>
                    <a:p>
                      <a:r>
                        <a:rPr lang="en-US" sz="1200" b="1" dirty="0">
                          <a:solidFill>
                            <a:schemeClr val="bg1"/>
                          </a:solidFill>
                          <a:effectLst/>
                        </a:rPr>
                        <a:t>COMMAND</a:t>
                      </a:r>
                      <a:endParaRPr lang="en-US" sz="1200"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a:solidFill>
                            <a:schemeClr val="bg1"/>
                          </a:solidFill>
                        </a:rPr>
                        <a:t>DESCRIPTION</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a:solidFill>
                            <a:schemeClr val="bg1"/>
                          </a:solidFill>
                        </a:rPr>
                        <a:t>OUTPUT</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396892">
                <a:tc>
                  <a:txBody>
                    <a:bodyPr/>
                    <a:lstStyle/>
                    <a:p>
                      <a:pPr fontAlgn="t"/>
                      <a:r>
                        <a:rPr lang="en-US" sz="1200" b="1" dirty="0">
                          <a:effectLst/>
                        </a:rPr>
                        <a:t>QuickSort &lt;capacity&gt;</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Dynamically allocate a QuickSort array of size capacity. Set current number of elements (Size) to 0.</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dirty="0">
                          <a:effectLst/>
                        </a:rPr>
                        <a:t>OK</a:t>
                      </a:r>
                    </a:p>
                    <a:p>
                      <a:pPr fontAlgn="t"/>
                      <a:r>
                        <a:rPr lang="en-US" sz="1200" dirty="0">
                          <a:effectLst/>
                        </a:rPr>
                        <a:t>Error</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658367" y="2061545"/>
          <a:ext cx="9726603" cy="46101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0">
                <a:tc>
                  <a:txBody>
                    <a:bodyPr/>
                    <a:lstStyle/>
                    <a:p>
                      <a:pPr fontAlgn="t"/>
                      <a:r>
                        <a:rPr lang="en-US" sz="1200" b="1" dirty="0" err="1">
                          <a:effectLst/>
                        </a:rPr>
                        <a:t>AddToArray</a:t>
                      </a:r>
                      <a:r>
                        <a:rPr lang="en-US" sz="1200" b="1" dirty="0">
                          <a:effectLst/>
                        </a:rPr>
                        <a:t> &lt;data1&gt; &lt;data2&gt;...</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Add data element(s) to QuickSort array. Duplicates are allowed. Dynamically increase array size as needed (by doubling array capacity.)</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OK</a:t>
                      </a:r>
                    </a:p>
                    <a:p>
                      <a:pPr fontAlgn="t"/>
                      <a:r>
                        <a:rPr lang="en-US" sz="1200" dirty="0">
                          <a:effectLst/>
                        </a:rPr>
                        <a:t>Error</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658367" y="2519783"/>
          <a:ext cx="9726603" cy="27813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0">
                <a:tc>
                  <a:txBody>
                    <a:bodyPr/>
                    <a:lstStyle/>
                    <a:p>
                      <a:pPr fontAlgn="t"/>
                      <a:r>
                        <a:rPr lang="en-US" sz="1200" b="1" dirty="0">
                          <a:effectLst/>
                        </a:rPr>
                        <a:t>Capacity</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Return the size of the QuickSort array.</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size</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658367" y="3332075"/>
          <a:ext cx="9726603" cy="64389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297590">
                <a:tc>
                  <a:txBody>
                    <a:bodyPr/>
                    <a:lstStyle/>
                    <a:p>
                      <a:pPr fontAlgn="t"/>
                      <a:r>
                        <a:rPr lang="en-US" sz="1200" b="1" dirty="0">
                          <a:effectLst/>
                        </a:rPr>
                        <a:t>Sort &lt;left&gt; &lt;right&gt;</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QuickSort the elements in the QuickSort array from index &lt;left&gt; to index &lt;right&gt; (where &lt;right&gt; is one past last element) using median and partition functions.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OK</a:t>
                      </a:r>
                    </a:p>
                    <a:p>
                      <a:pPr fontAlgn="t"/>
                      <a:r>
                        <a:rPr lang="en-US" sz="1200" dirty="0">
                          <a:effectLst/>
                        </a:rPr>
                        <a:t>Error</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658367" y="4419117"/>
          <a:ext cx="9726603" cy="46101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372167">
                <a:tc>
                  <a:txBody>
                    <a:bodyPr/>
                    <a:lstStyle/>
                    <a:p>
                      <a:pPr fontAlgn="t"/>
                      <a:r>
                        <a:rPr lang="en-US" sz="1200" b="1" dirty="0">
                          <a:effectLst/>
                        </a:rPr>
                        <a:t>MedianOfThree &lt;left&gt; &lt;right&gt;</a:t>
                      </a:r>
                      <a:endParaRPr lang="en-US" sz="1200" b="1" dirty="0">
                        <a:solidFill>
                          <a:srgbClr val="FF0000"/>
                        </a:solidFill>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1) Calculate the middle index (middle = (left + right)/2), then 2) bubble-sort the values at the left, middle, and right indices. (&lt;right&gt; is one past last element.)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Pivot</a:t>
                      </a:r>
                      <a:r>
                        <a:rPr lang="en-US" sz="1200" baseline="0" dirty="0">
                          <a:effectLst/>
                        </a:rPr>
                        <a:t> Index</a:t>
                      </a:r>
                    </a:p>
                    <a:p>
                      <a:pPr fontAlgn="t"/>
                      <a:r>
                        <a:rPr lang="en-US" sz="1200" baseline="0" dirty="0">
                          <a:effectLst/>
                        </a:rPr>
                        <a:t>-1 error</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658367" y="6144811"/>
          <a:ext cx="9726603" cy="46101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295477">
                <a:tc>
                  <a:txBody>
                    <a:bodyPr/>
                    <a:lstStyle/>
                    <a:p>
                      <a:pPr fontAlgn="t"/>
                      <a:r>
                        <a:rPr lang="en-US" sz="1200" b="1" dirty="0">
                          <a:effectLst/>
                        </a:rPr>
                        <a:t>Stats</a:t>
                      </a:r>
                      <a:endParaRPr lang="en-US" sz="1200" b="1" i="1" dirty="0">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1" dirty="0">
                          <a:solidFill>
                            <a:srgbClr val="FF0000"/>
                          </a:solidFill>
                          <a:effectLst/>
                        </a:rPr>
                        <a:t>(Bonus)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Output the number of comparisons and exchanges used by the </a:t>
                      </a:r>
                      <a:r>
                        <a:rPr lang="en-US" sz="1200" dirty="0" err="1">
                          <a:effectLst/>
                        </a:rPr>
                        <a:t>SortAll</a:t>
                      </a:r>
                      <a:r>
                        <a:rPr lang="en-US" sz="1200" dirty="0">
                          <a:effectLst/>
                        </a:rPr>
                        <a:t> command.</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err="1">
                          <a:effectLst/>
                        </a:rPr>
                        <a:t>Comparisons,Exchanges</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658367" y="2786817"/>
          <a:ext cx="9726603" cy="27813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0">
                <a:tc>
                  <a:txBody>
                    <a:bodyPr/>
                    <a:lstStyle/>
                    <a:p>
                      <a:pPr fontAlgn="t"/>
                      <a:r>
                        <a:rPr lang="en-US" sz="1200" b="1" dirty="0">
                          <a:effectLst/>
                        </a:rPr>
                        <a:t>Clear</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Delete all nodes from the QuickSort array.</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OK</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658367" y="3064258"/>
          <a:ext cx="9726603" cy="27813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0">
                <a:tc>
                  <a:txBody>
                    <a:bodyPr/>
                    <a:lstStyle/>
                    <a:p>
                      <a:pPr fontAlgn="t"/>
                      <a:r>
                        <a:rPr lang="en-US" sz="1200" b="1" dirty="0">
                          <a:effectLst/>
                        </a:rPr>
                        <a:t>Size</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Return the number of elements currently in the QuickSort array.</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elements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658367" y="3966243"/>
          <a:ext cx="9726603" cy="46101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200525">
                <a:tc>
                  <a:txBody>
                    <a:bodyPr/>
                    <a:lstStyle/>
                    <a:p>
                      <a:pPr fontAlgn="t"/>
                      <a:r>
                        <a:rPr lang="en-US" sz="1200" b="1" dirty="0" err="1">
                          <a:effectLst/>
                        </a:rPr>
                        <a:t>SortAll</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QuickSort all the elements in the QuickSort array using median and partition functions.</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OK</a:t>
                      </a:r>
                    </a:p>
                    <a:p>
                      <a:pPr fontAlgn="t"/>
                      <a:r>
                        <a:rPr lang="en-US" sz="1200" dirty="0">
                          <a:effectLst/>
                        </a:rPr>
                        <a:t>Error</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658367" y="4876518"/>
          <a:ext cx="9726603" cy="82677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673566">
                <a:tc>
                  <a:txBody>
                    <a:bodyPr/>
                    <a:lstStyle/>
                    <a:p>
                      <a:pPr fontAlgn="t"/>
                      <a:r>
                        <a:rPr lang="en-US" sz="1200" b="1" dirty="0">
                          <a:effectLst/>
                        </a:rPr>
                        <a:t>Partition &lt;left&gt; &lt;right&gt; &lt;pivot&gt;</a:t>
                      </a:r>
                      <a:endParaRPr lang="en-US" sz="1200" b="1" dirty="0">
                        <a:solidFill>
                          <a:srgbClr val="FF0000"/>
                        </a:solidFill>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Using the revised pivot algorithm, partition the QuickSort array (&lt;left&gt;, &lt;right&gt; and &lt;pivot&gt; indexes) around the pivot value. Values smaller than the pivot should be placed to the left of the pivot while values larger than the pivot should be placed to the right of the pivot. (&lt;right&gt; is one past last element.)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Pivot</a:t>
                      </a:r>
                      <a:r>
                        <a:rPr lang="en-US" sz="1200" baseline="0" dirty="0">
                          <a:effectLst/>
                        </a:rPr>
                        <a:t> Index</a:t>
                      </a:r>
                    </a:p>
                    <a:p>
                      <a:pPr fontAlgn="t"/>
                      <a:r>
                        <a:rPr lang="en-US" sz="1200" baseline="0" dirty="0">
                          <a:effectLst/>
                        </a:rPr>
                        <a:t>-1 error</a:t>
                      </a:r>
                      <a:endParaRPr lang="en-US" sz="1200" dirty="0">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nvGraphicFramePr>
        <p:xfrm>
          <a:off x="658367" y="5694460"/>
          <a:ext cx="9726603" cy="461010"/>
        </p:xfrm>
        <a:graphic>
          <a:graphicData uri="http://schemas.openxmlformats.org/drawingml/2006/table">
            <a:tbl>
              <a:tblPr/>
              <a:tblGrid>
                <a:gridCol w="2420995">
                  <a:extLst>
                    <a:ext uri="{9D8B030D-6E8A-4147-A177-3AD203B41FA5}">
                      <a16:colId xmlns:a16="http://schemas.microsoft.com/office/drawing/2014/main" val="20000"/>
                    </a:ext>
                  </a:extLst>
                </a:gridCol>
                <a:gridCol w="5369182">
                  <a:extLst>
                    <a:ext uri="{9D8B030D-6E8A-4147-A177-3AD203B41FA5}">
                      <a16:colId xmlns:a16="http://schemas.microsoft.com/office/drawing/2014/main" val="20001"/>
                    </a:ext>
                  </a:extLst>
                </a:gridCol>
                <a:gridCol w="1936426">
                  <a:extLst>
                    <a:ext uri="{9D8B030D-6E8A-4147-A177-3AD203B41FA5}">
                      <a16:colId xmlns:a16="http://schemas.microsoft.com/office/drawing/2014/main" val="20002"/>
                    </a:ext>
                  </a:extLst>
                </a:gridCol>
              </a:tblGrid>
              <a:tr h="0">
                <a:tc>
                  <a:txBody>
                    <a:bodyPr/>
                    <a:lstStyle/>
                    <a:p>
                      <a:pPr fontAlgn="t"/>
                      <a:r>
                        <a:rPr lang="en-US" sz="1200" b="1" dirty="0" err="1">
                          <a:effectLst/>
                        </a:rPr>
                        <a:t>PrintArray</a:t>
                      </a:r>
                      <a:endParaRPr lang="en-US" sz="1200" b="1" dirty="0">
                        <a:solidFill>
                          <a:srgbClr val="FF0000"/>
                        </a:solidFill>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Print the contents of the QuickSort array as comma separated values (using a friend insertion (&lt;&lt;) operator and toString() function.)</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t"/>
                      <a:r>
                        <a:rPr lang="en-US" sz="1200" dirty="0">
                          <a:effectLst/>
                        </a:rPr>
                        <a:t>Array values. </a:t>
                      </a:r>
                    </a:p>
                    <a:p>
                      <a:pPr fontAlgn="t"/>
                      <a:r>
                        <a:rPr lang="en-US" sz="1200" dirty="0">
                          <a:effectLst/>
                        </a:rPr>
                        <a:t>Empty</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5535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2664</TotalTime>
  <Words>5095</Words>
  <Application>Microsoft Office PowerPoint</Application>
  <PresentationFormat>Custom</PresentationFormat>
  <Paragraphs>1772</Paragraphs>
  <Slides>115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115</vt:i4>
      </vt:variant>
    </vt:vector>
  </HeadingPairs>
  <TitlesOfParts>
    <vt:vector size="123" baseType="lpstr">
      <vt:lpstr>Arial</vt:lpstr>
      <vt:lpstr>Calibri</vt:lpstr>
      <vt:lpstr>Comic Sans MS</vt:lpstr>
      <vt:lpstr>Consolas</vt:lpstr>
      <vt:lpstr>Courier New</vt:lpstr>
      <vt:lpstr>Tw Cen MT</vt:lpstr>
      <vt:lpstr>Wingdings</vt:lpstr>
      <vt:lpstr>CS 235 Theme</vt:lpstr>
      <vt:lpstr>PowerPoint Presentation</vt:lpstr>
      <vt:lpstr>Attendance Quiz #36</vt:lpstr>
      <vt:lpstr>Tip #37: Algorithms vs Loops</vt:lpstr>
      <vt:lpstr>PowerPoint Presentation</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Heapsort</vt:lpstr>
      <vt:lpstr>Revising the  Heapsort Algorithm</vt:lpstr>
      <vt:lpstr>Algorithm for In-Place Heapsort</vt:lpstr>
      <vt:lpstr>Analysis of Heapsort</vt:lpstr>
      <vt:lpstr>Code for Heapsort</vt:lpstr>
      <vt:lpstr>Code for Heapsort</vt:lpstr>
      <vt:lpstr>PowerPoint Presentation</vt:lpstr>
      <vt:lpstr>Quicksort</vt:lpstr>
      <vt:lpstr>Quicksort  Example</vt:lpstr>
      <vt:lpstr>Quicksort  Example</vt:lpstr>
      <vt:lpstr>Quicksort  Example</vt:lpstr>
      <vt:lpstr>Quicksort  Example</vt:lpstr>
      <vt:lpstr>Trace of Quicksort</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Quicksort  Example</vt:lpstr>
      <vt:lpstr>Algorithm for Quicksort</vt:lpstr>
      <vt:lpstr>Analysis of Quicksort</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Quicksort Partitioning</vt:lpstr>
      <vt:lpstr>PowerPoint Presentation</vt:lpstr>
      <vt:lpstr>Lab 10 - Quicksort</vt:lpstr>
      <vt:lpstr>Quicksort Commands</vt:lpstr>
      <vt:lpstr>Medium-Of-Three</vt:lpstr>
      <vt:lpstr>Quicksort Example</vt:lpstr>
      <vt:lpstr>Quicksort</vt:lpstr>
      <vt:lpstr>Code for partition</vt:lpstr>
      <vt:lpstr>A Revised Partition Algorithm</vt:lpstr>
      <vt:lpstr>A Revised Partition Algorithm</vt:lpstr>
      <vt:lpstr>Median of Three</vt:lpstr>
      <vt:lpstr>Median of Three</vt:lpstr>
      <vt:lpstr>Revised Partitioning</vt:lpstr>
      <vt:lpstr>Revised Partitioning</vt:lpstr>
      <vt:lpstr>Revised Partitioning</vt:lpstr>
      <vt:lpstr>Revised Partitioning</vt:lpstr>
      <vt:lpstr>Revised Partitioning</vt:lpstr>
      <vt:lpstr>Revised Partitioning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108</cp:revision>
  <cp:lastPrinted>2021-04-07T18:15:37Z</cp:lastPrinted>
  <dcterms:created xsi:type="dcterms:W3CDTF">2020-07-19T21:27:39Z</dcterms:created>
  <dcterms:modified xsi:type="dcterms:W3CDTF">2022-03-31T17:51:44Z</dcterms:modified>
</cp:coreProperties>
</file>